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8"/>
  </p:notesMasterIdLst>
  <p:sldIdLst>
    <p:sldId id="263" r:id="rId2"/>
    <p:sldId id="260" r:id="rId3"/>
    <p:sldId id="262" r:id="rId4"/>
    <p:sldId id="264" r:id="rId5"/>
    <p:sldId id="265" r:id="rId6"/>
    <p:sldId id="266" r:id="rId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 autoAdjust="0"/>
  </p:normalViewPr>
  <p:slideViewPr>
    <p:cSldViewPr showGuides="1">
      <p:cViewPr varScale="1">
        <p:scale>
          <a:sx n="92" d="100"/>
          <a:sy n="92" d="100"/>
        </p:scale>
        <p:origin x="672" y="7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04/06/2021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04/06/2021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Secrétariat général</a:t>
            </a:r>
            <a:br>
              <a:rPr lang="fr-FR" dirty="0" smtClean="0"/>
            </a:br>
            <a:r>
              <a:rPr lang="fr-FR" dirty="0" smtClean="0"/>
              <a:t>Direction des ressources humaines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04/06/2021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Secrétariat général</a:t>
            </a:r>
            <a:br>
              <a:rPr lang="fr-FR" dirty="0" smtClean="0"/>
            </a:br>
            <a:r>
              <a:rPr lang="fr-FR" dirty="0" smtClean="0"/>
              <a:t>Direction des ressources humaines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04/06/2021</a:t>
            </a:fld>
            <a:endParaRPr lang="fr-FR" cap="all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Secrétariat général</a:t>
            </a:r>
            <a:br>
              <a:rPr lang="fr-FR" dirty="0" smtClean="0"/>
            </a:br>
            <a:r>
              <a:rPr lang="fr-FR" dirty="0" smtClean="0"/>
              <a:t>Direction des ressources humaines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04/06/2021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Secrétariat général</a:t>
            </a:r>
            <a:br>
              <a:rPr lang="fr-FR" dirty="0" smtClean="0"/>
            </a:br>
            <a:r>
              <a:rPr lang="fr-FR" dirty="0" smtClean="0"/>
              <a:t>Direction des ressources humaines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04/06/2021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Secrétariat général</a:t>
            </a:r>
            <a:br>
              <a:rPr lang="fr-FR" dirty="0" smtClean="0"/>
            </a:br>
            <a:r>
              <a:rPr lang="fr-FR" dirty="0" smtClean="0"/>
              <a:t>Direction des ressources humaines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04/06/2021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F578734-7B6B-B848-8F7C-20D24745BC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51520" y="371666"/>
            <a:ext cx="4434278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04/06/2021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Secrétariat général</a:t>
            </a:r>
            <a:br>
              <a:rPr lang="fr-FR" dirty="0" smtClean="0"/>
            </a:br>
            <a:r>
              <a:rPr lang="fr-FR" dirty="0" smtClean="0"/>
              <a:t>Direction des ressources humaines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04/06/2021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07764BE-02C7-D347-925A-71726A94B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50156" y="555526"/>
            <a:ext cx="7118188" cy="21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Secrétariat général</a:t>
            </a:r>
            <a:br>
              <a:rPr lang="fr-FR" dirty="0" smtClean="0"/>
            </a:br>
            <a:r>
              <a:rPr lang="fr-FR" dirty="0" smtClean="0"/>
              <a:t>Direction des ressources humaines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04/06/2021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433B51AF-3A50-3342-8D79-F2F92F5991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40196" y="123478"/>
            <a:ext cx="557376" cy="53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rh.qvt-sst@sg.social.gouv.fr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323850" y="1923678"/>
            <a:ext cx="8424000" cy="2509248"/>
          </a:xfrm>
        </p:spPr>
        <p:txBody>
          <a:bodyPr/>
          <a:lstStyle/>
          <a:p>
            <a:pPr algn="ctr"/>
            <a:r>
              <a:rPr lang="fr-FR" dirty="0" smtClean="0"/>
              <a:t>Soutien psychologique </a:t>
            </a:r>
          </a:p>
          <a:p>
            <a:pPr algn="ctr"/>
            <a:r>
              <a:rPr lang="fr-FR" dirty="0" smtClean="0"/>
              <a:t>au sein des ministères sociaux</a:t>
            </a:r>
          </a:p>
          <a:p>
            <a:pPr algn="ctr"/>
            <a:endParaRPr lang="fr-FR" dirty="0"/>
          </a:p>
          <a:p>
            <a:pPr algn="ctr"/>
            <a:r>
              <a:rPr lang="fr-FR" sz="2800" i="1" dirty="0" smtClean="0"/>
              <a:t>Un nouveau prestataire externe : </a:t>
            </a:r>
          </a:p>
          <a:p>
            <a:pPr algn="ctr"/>
            <a:r>
              <a:rPr lang="fr-F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qualisocial</a:t>
            </a:r>
            <a:endParaRPr lang="fr-FR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698221-35EF-134F-B87A-568DECC70F29}" type="datetime1">
              <a:rPr lang="fr-FR" cap="all" smtClean="0"/>
              <a:pPr/>
              <a:t>04/06/2021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51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E6183FC-BA60-7C49-ABF3-B50982741576}" type="datetime1">
              <a:rPr lang="fr-FR" cap="all" smtClean="0"/>
              <a:pPr/>
              <a:t>04/06/2021</a:t>
            </a:fld>
            <a:endParaRPr lang="fr-FR" cap="all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>
          <a:xfrm>
            <a:off x="323527" y="2236304"/>
            <a:ext cx="3980115" cy="2423678"/>
          </a:xfrm>
        </p:spPr>
        <p:txBody>
          <a:bodyPr/>
          <a:lstStyle/>
          <a:p>
            <a:pPr algn="just"/>
            <a:endParaRPr lang="fr-FR" b="1" dirty="0" smtClean="0"/>
          </a:p>
          <a:p>
            <a:pPr algn="just"/>
            <a:r>
              <a:rPr lang="fr-FR" b="1" dirty="0" smtClean="0"/>
              <a:t>Une offre d’assistance et de soutien psychologique </a:t>
            </a:r>
            <a:r>
              <a:rPr lang="fr-FR" dirty="0" smtClean="0"/>
              <a:t>(</a:t>
            </a:r>
            <a:r>
              <a:rPr lang="fr-FR" i="1" dirty="0" smtClean="0"/>
              <a:t>individuelle et/ou collective</a:t>
            </a:r>
            <a:r>
              <a:rPr lang="fr-FR" dirty="0" smtClean="0"/>
              <a:t>) via un numéro unique dédié aux ministères sociaux: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2000" dirty="0" smtClean="0"/>
              <a:t> </a:t>
            </a:r>
            <a:r>
              <a:rPr lang="fr-FR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0 800 942 </a:t>
            </a:r>
            <a:r>
              <a:rPr lang="fr-FR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379</a:t>
            </a:r>
          </a:p>
          <a:p>
            <a:pPr algn="ctr"/>
            <a:endParaRPr lang="fr-FR" sz="1200" b="1" i="1" dirty="0" smtClean="0"/>
          </a:p>
          <a:p>
            <a:pPr algn="ctr"/>
            <a:r>
              <a:rPr lang="fr-FR" i="1" dirty="0" smtClean="0"/>
              <a:t>accessibilité 24h/24 et 7j/7 – gratuité, respect de l’anonymat et de la confidentialité des échanges</a:t>
            </a:r>
            <a:endParaRPr lang="fr-FR" i="1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8"/>
          </p:nvPr>
        </p:nvSpPr>
        <p:spPr>
          <a:xfrm>
            <a:off x="4422712" y="2236305"/>
            <a:ext cx="4325754" cy="2351670"/>
          </a:xfrm>
        </p:spPr>
        <p:txBody>
          <a:bodyPr/>
          <a:lstStyle/>
          <a:p>
            <a:pPr algn="ctr"/>
            <a:endParaRPr lang="fr-FR" b="1" dirty="0" smtClean="0">
              <a:solidFill>
                <a:srgbClr val="FF0000"/>
              </a:solidFill>
            </a:endParaRP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NEW </a:t>
            </a:r>
          </a:p>
          <a:p>
            <a:pPr algn="just"/>
            <a:r>
              <a:rPr lang="fr-FR" b="1" dirty="0" smtClean="0"/>
              <a:t>Une offre d’accompagnements psychologiques spécifiques </a:t>
            </a:r>
            <a:r>
              <a:rPr lang="fr-FR" dirty="0" smtClean="0"/>
              <a:t>à destination de deux publics distincts :</a:t>
            </a:r>
          </a:p>
          <a:p>
            <a:pPr algn="just"/>
            <a:endParaRPr lang="fr-FR" dirty="0" smtClean="0"/>
          </a:p>
          <a:p>
            <a:pPr marL="377825" indent="-285750" algn="just">
              <a:buFont typeface="Wingdings" panose="05000000000000000000" pitchFamily="2" charset="2"/>
              <a:buChar char="v"/>
            </a:pPr>
            <a:r>
              <a:rPr lang="fr-FR" i="1" dirty="0" smtClean="0"/>
              <a:t>Les agents en situation de proche aidant ;</a:t>
            </a:r>
          </a:p>
          <a:p>
            <a:pPr algn="just"/>
            <a:endParaRPr lang="fr-FR" i="1" dirty="0" smtClean="0"/>
          </a:p>
          <a:p>
            <a:pPr marL="377825" indent="-285750" algn="just">
              <a:buFont typeface="Wingdings" panose="05000000000000000000" pitchFamily="2" charset="2"/>
              <a:buChar char="v"/>
            </a:pPr>
            <a:r>
              <a:rPr lang="fr-FR" i="1" dirty="0" smtClean="0"/>
              <a:t>Les agents en situation de stress professionnel aigu.</a:t>
            </a:r>
            <a:endParaRPr lang="fr-FR" i="1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3"/>
          </p:nvPr>
        </p:nvSpPr>
        <p:spPr>
          <a:xfrm>
            <a:off x="2868782" y="195486"/>
            <a:ext cx="5879931" cy="360000"/>
          </a:xfrm>
        </p:spPr>
        <p:txBody>
          <a:bodyPr/>
          <a:lstStyle/>
          <a:p>
            <a:r>
              <a:rPr lang="fr-FR" dirty="0" smtClean="0"/>
              <a:t>Secrétariat général</a:t>
            </a:r>
            <a:br>
              <a:rPr lang="fr-FR" dirty="0" smtClean="0"/>
            </a:br>
            <a:r>
              <a:rPr lang="fr-FR" dirty="0" smtClean="0"/>
              <a:t>Direction des ressources humaines</a:t>
            </a:r>
          </a:p>
          <a:p>
            <a:r>
              <a:rPr lang="fr-FR" dirty="0" smtClean="0"/>
              <a:t>Mission qualité de vie au travail, santé sécurité au travail</a:t>
            </a:r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4422711" y="2643758"/>
            <a:ext cx="5273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re 4"/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664812"/>
          </a:xfrm>
        </p:spPr>
        <p:txBody>
          <a:bodyPr>
            <a:normAutofit fontScale="90000"/>
          </a:bodyPr>
          <a:lstStyle/>
          <a:p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 smtClean="0"/>
              <a:t>Depuis </a:t>
            </a:r>
            <a:r>
              <a:rPr lang="fr-FR" sz="1800" dirty="0"/>
              <a:t>le 1</a:t>
            </a:r>
            <a:r>
              <a:rPr lang="fr-FR" sz="1800" baseline="30000" dirty="0"/>
              <a:t>er</a:t>
            </a:r>
            <a:r>
              <a:rPr lang="fr-FR" sz="1800" dirty="0"/>
              <a:t> janvier 2021, </a:t>
            </a:r>
            <a:r>
              <a:rPr lang="fr-FR" sz="1800" b="0" dirty="0"/>
              <a:t>la prestation </a:t>
            </a:r>
            <a:r>
              <a:rPr lang="fr-FR" sz="1800" b="0" u="sng" dirty="0"/>
              <a:t>externe</a:t>
            </a:r>
            <a:r>
              <a:rPr lang="fr-FR" sz="1800" b="0" dirty="0"/>
              <a:t> de soutien psychologique pour les </a:t>
            </a:r>
            <a:r>
              <a:rPr lang="fr-FR" sz="1800" b="0" dirty="0" smtClean="0"/>
              <a:t>personnels des ministères </a:t>
            </a:r>
            <a:r>
              <a:rPr lang="fr-FR" sz="1800" b="0" dirty="0"/>
              <a:t>sociaux (</a:t>
            </a:r>
            <a:r>
              <a:rPr lang="fr-FR" sz="1800" b="0" i="1" dirty="0"/>
              <a:t>AC, SD et structures adhérentes à la convention de groupement</a:t>
            </a:r>
            <a:r>
              <a:rPr lang="fr-FR" sz="1800" b="0" dirty="0"/>
              <a:t>) est assurée par </a:t>
            </a:r>
            <a:r>
              <a:rPr lang="fr-FR" sz="1800" b="0" dirty="0" smtClean="0"/>
              <a:t>un </a:t>
            </a:r>
            <a:r>
              <a:rPr lang="fr-FR" sz="1800" dirty="0" smtClean="0"/>
              <a:t>cabinet </a:t>
            </a:r>
            <a:r>
              <a:rPr lang="fr-FR" sz="1800" dirty="0"/>
              <a:t>spécialisé dans la prévention des risques psychosociaux, l'amélioration de la Qualité de vie au travail et l'accompagnement au </a:t>
            </a:r>
            <a:r>
              <a:rPr lang="fr-FR" sz="1800" dirty="0" smtClean="0"/>
              <a:t>changement : QUALISOCIAL</a:t>
            </a:r>
            <a:r>
              <a:rPr lang="fr-FR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br>
              <a:rPr lang="fr-FR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1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1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1800" b="0" dirty="0" smtClean="0"/>
              <a:t>La nouvelle prestation offerte comprend deux volets distincts :</a:t>
            </a:r>
            <a:endParaRPr lang="fr-FR" sz="1800" b="0" dirty="0"/>
          </a:p>
        </p:txBody>
      </p:sp>
      <p:pic>
        <p:nvPicPr>
          <p:cNvPr id="4" name="Image 3" descr="ECE | SVT en Terminale 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013" y="2435188"/>
            <a:ext cx="355573" cy="20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5536" y="1517517"/>
            <a:ext cx="8352648" cy="3070457"/>
          </a:xfrm>
        </p:spPr>
        <p:txBody>
          <a:bodyPr/>
          <a:lstStyle/>
          <a:p>
            <a:pPr marL="637200" lvl="1" indent="-285750">
              <a:buFont typeface="Wingdings" panose="05000000000000000000" pitchFamily="2" charset="2"/>
              <a:buChar char="v"/>
            </a:pPr>
            <a:r>
              <a:rPr lang="fr-FR" i="1" dirty="0" smtClean="0"/>
              <a:t>A la demande de tout agent rencontrant une difficulté d’ordre professionnel et/ou personnel ;</a:t>
            </a:r>
          </a:p>
          <a:p>
            <a:pPr marL="637200" lvl="1" indent="-285750">
              <a:buFont typeface="Wingdings" panose="05000000000000000000" pitchFamily="2" charset="2"/>
              <a:buChar char="v"/>
            </a:pPr>
            <a:r>
              <a:rPr lang="fr-FR" i="1" dirty="0" smtClean="0"/>
              <a:t>A la demande de tout encadrant ou acteur de prévention souhaitant signaler une difficulté rencontrée par un agent.</a:t>
            </a:r>
          </a:p>
          <a:p>
            <a:pPr marL="817200" lvl="2" indent="-285750">
              <a:buFont typeface="Wingdings" panose="05000000000000000000" pitchFamily="2" charset="2"/>
              <a:buChar char="ü"/>
            </a:pPr>
            <a:r>
              <a:rPr lang="fr-FR" sz="1100" i="1" dirty="0" smtClean="0"/>
              <a:t>Tout encadrant pourra également bénéficier d’une prestation d’appui/conseil.</a:t>
            </a:r>
          </a:p>
          <a:p>
            <a:pPr marL="637200" lvl="1" indent="-285750">
              <a:buFont typeface="Wingdings" panose="05000000000000000000" pitchFamily="2" charset="2"/>
              <a:buChar char="v"/>
            </a:pPr>
            <a:endParaRPr lang="fr-FR" i="1" dirty="0"/>
          </a:p>
          <a:p>
            <a:pPr lvl="1" indent="0">
              <a:buNone/>
            </a:pPr>
            <a:endParaRPr lang="fr-FR" i="1" dirty="0" smtClean="0"/>
          </a:p>
          <a:p>
            <a:pPr marL="377825" indent="-285750">
              <a:buFont typeface="Wingdings" panose="05000000000000000000" pitchFamily="2" charset="2"/>
              <a:buChar char="v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E1290DD-BE4D-794B-919C-D565D1B9C67D}" type="datetime1">
              <a:rPr lang="fr-FR" cap="all" smtClean="0"/>
              <a:pPr/>
              <a:t>04/06/2021</a:t>
            </a:fld>
            <a:endParaRPr lang="fr-FR" cap="al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23851" y="1176673"/>
            <a:ext cx="8424614" cy="314958"/>
          </a:xfrm>
        </p:spPr>
        <p:txBody>
          <a:bodyPr/>
          <a:lstStyle/>
          <a:p>
            <a:r>
              <a:rPr lang="fr-FR" u="sng" dirty="0" smtClean="0"/>
              <a:t>1-1 : Un </a:t>
            </a:r>
            <a:r>
              <a:rPr lang="fr-FR" u="sng" dirty="0"/>
              <a:t>soutien psychologique individuel (</a:t>
            </a:r>
            <a:r>
              <a:rPr lang="fr-FR" i="1" u="sng" dirty="0"/>
              <a:t>à travers le numéro unique dédié</a:t>
            </a:r>
            <a:r>
              <a:rPr lang="fr-FR" u="sng" dirty="0" smtClean="0"/>
              <a:t>) :</a:t>
            </a:r>
            <a:endParaRPr lang="fr-FR" u="sng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682802"/>
            <a:ext cx="8424863" cy="4938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 - Offre d’assistance et de soutien psychologique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>
          <a:xfrm>
            <a:off x="2868782" y="195486"/>
            <a:ext cx="5879931" cy="360000"/>
          </a:xfrm>
        </p:spPr>
        <p:txBody>
          <a:bodyPr/>
          <a:lstStyle/>
          <a:p>
            <a:r>
              <a:rPr lang="fr-FR" dirty="0" smtClean="0"/>
              <a:t>Secrétariat général</a:t>
            </a:r>
            <a:br>
              <a:rPr lang="fr-FR" dirty="0" smtClean="0"/>
            </a:br>
            <a:r>
              <a:rPr lang="fr-FR" dirty="0" smtClean="0"/>
              <a:t>Direction des ressources humaines</a:t>
            </a:r>
          </a:p>
          <a:p>
            <a:r>
              <a:rPr lang="fr-FR" dirty="0" smtClean="0"/>
              <a:t>Mission qualité de vie au travail, santé sécurité au travail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929067" y="2524325"/>
            <a:ext cx="7416824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000" dirty="0" smtClean="0"/>
              <a:t>Un accompagnement des agents structuré autour d’un protocole de prise en charge précis et cohérent permettant d’assurer un soutien psychologique individuel adapté à la situation rencontrée et à la problématique soulevée par chaque agent :</a:t>
            </a:r>
          </a:p>
          <a:p>
            <a:pPr algn="just"/>
            <a:r>
              <a:rPr lang="fr-FR" sz="1000" dirty="0" smtClean="0"/>
              <a:t>1- </a:t>
            </a:r>
            <a:r>
              <a:rPr lang="fr-FR" sz="1000" i="1" dirty="0" smtClean="0"/>
              <a:t>Premier entretien de diagnostic avec un psychologue visant à cerner la problématique et à définir l’accompagnement le plus approprié ;</a:t>
            </a:r>
          </a:p>
          <a:p>
            <a:pPr algn="just"/>
            <a:r>
              <a:rPr lang="fr-FR" sz="1000" i="1" dirty="0" smtClean="0"/>
              <a:t>2-  Formalisation du plan d’accompagnement dédié en lien avec le psychologue coordinateur de </a:t>
            </a:r>
            <a:r>
              <a:rPr lang="fr-FR" sz="1000" i="1" dirty="0" err="1" smtClean="0"/>
              <a:t>Qualisocial</a:t>
            </a:r>
            <a:r>
              <a:rPr lang="fr-FR" sz="1000" i="1" dirty="0" smtClean="0"/>
              <a:t> affecté aux ministères sociaux ;</a:t>
            </a:r>
          </a:p>
          <a:p>
            <a:pPr algn="just"/>
            <a:r>
              <a:rPr lang="fr-FR" sz="1000" i="1" dirty="0" smtClean="0"/>
              <a:t>3- Accompagnement psychologique individuel (de 1 à 5 entretiens avec le psychologue en face à face, par téléphone ou en </a:t>
            </a:r>
            <a:r>
              <a:rPr lang="fr-FR" sz="1000" i="1" dirty="0" err="1" smtClean="0"/>
              <a:t>visio</a:t>
            </a:r>
            <a:r>
              <a:rPr lang="fr-FR" sz="1000" i="1" dirty="0" smtClean="0"/>
              <a:t> conférence) ;</a:t>
            </a:r>
          </a:p>
          <a:p>
            <a:pPr algn="just"/>
            <a:r>
              <a:rPr lang="fr-FR" sz="1000" i="1" dirty="0" smtClean="0"/>
              <a:t>4- Suivi et capitalisation de l’expérience.</a:t>
            </a:r>
            <a:endParaRPr lang="fr-FR" sz="1000" i="1" dirty="0"/>
          </a:p>
        </p:txBody>
      </p:sp>
    </p:spTree>
    <p:extLst>
      <p:ext uri="{BB962C8B-B14F-4D97-AF65-F5344CB8AC3E}">
        <p14:creationId xmlns:p14="http://schemas.microsoft.com/office/powerpoint/2010/main" val="28758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5536" y="1517517"/>
            <a:ext cx="8352648" cy="3070457"/>
          </a:xfrm>
        </p:spPr>
        <p:txBody>
          <a:bodyPr/>
          <a:lstStyle/>
          <a:p>
            <a:pPr marL="702900" lvl="2">
              <a:buFont typeface="Wingdings" panose="05000000000000000000" pitchFamily="2" charset="2"/>
              <a:buChar char="Ø"/>
            </a:pPr>
            <a:r>
              <a:rPr lang="fr-FR" sz="1200" i="1" dirty="0" smtClean="0"/>
              <a:t>Mise en place de groupe de parole à destination d’un collectif de travail :</a:t>
            </a:r>
          </a:p>
          <a:p>
            <a:pPr lvl="2" indent="0">
              <a:buNone/>
            </a:pPr>
            <a:endParaRPr lang="fr-FR" sz="1200" i="1" dirty="0"/>
          </a:p>
          <a:p>
            <a:pPr marL="702900" lvl="2">
              <a:buFont typeface="Wingdings" panose="05000000000000000000" pitchFamily="2" charset="2"/>
              <a:buChar char="Ø"/>
            </a:pPr>
            <a:r>
              <a:rPr lang="fr-FR" sz="1200" i="1" dirty="0" smtClean="0"/>
              <a:t>Mise en place d’une cellule de crise suite à un événement grave :</a:t>
            </a:r>
          </a:p>
          <a:p>
            <a:pPr marL="702900" lvl="2">
              <a:buFont typeface="Wingdings" panose="05000000000000000000" pitchFamily="2" charset="2"/>
              <a:buChar char="Ø"/>
            </a:pPr>
            <a:endParaRPr lang="fr-FR" sz="1200" i="1" dirty="0" smtClean="0"/>
          </a:p>
          <a:p>
            <a:pPr marL="702900" lvl="2">
              <a:buFont typeface="Wingdings" panose="05000000000000000000" pitchFamily="2" charset="2"/>
              <a:buChar char="Ø"/>
            </a:pPr>
            <a:r>
              <a:rPr lang="fr-FR" sz="1200" i="1" dirty="0" smtClean="0"/>
              <a:t>Mise en place d’un débriefing/</a:t>
            </a:r>
            <a:r>
              <a:rPr lang="fr-FR" sz="1200" i="1" dirty="0" err="1" smtClean="0"/>
              <a:t>defusing</a:t>
            </a:r>
            <a:r>
              <a:rPr lang="fr-FR" sz="1200" i="1" dirty="0"/>
              <a:t> </a:t>
            </a:r>
            <a:r>
              <a:rPr lang="fr-FR" sz="1200" i="1" dirty="0" smtClean="0"/>
              <a:t>dans le cadre de situations de stress aigu :</a:t>
            </a:r>
          </a:p>
          <a:p>
            <a:pPr marL="637200" lvl="1" indent="-285750">
              <a:buFont typeface="Wingdings" panose="05000000000000000000" pitchFamily="2" charset="2"/>
              <a:buChar char="v"/>
            </a:pPr>
            <a:endParaRPr lang="fr-FR" i="1" dirty="0"/>
          </a:p>
          <a:p>
            <a:pPr marL="637200" lvl="1" indent="-285750">
              <a:buFont typeface="Wingdings" panose="05000000000000000000" pitchFamily="2" charset="2"/>
              <a:buChar char="v"/>
            </a:pPr>
            <a:endParaRPr lang="fr-FR" i="1" dirty="0" smtClean="0"/>
          </a:p>
          <a:p>
            <a:pPr marL="377825" indent="-285750">
              <a:buFont typeface="Wingdings" panose="05000000000000000000" pitchFamily="2" charset="2"/>
              <a:buChar char="v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E1290DD-BE4D-794B-919C-D565D1B9C67D}" type="datetime1">
              <a:rPr lang="fr-FR" cap="all" smtClean="0"/>
              <a:pPr/>
              <a:t>04/06/2021</a:t>
            </a:fld>
            <a:endParaRPr lang="fr-FR" cap="al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23850" y="1262133"/>
            <a:ext cx="8424615" cy="22949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b="0" u="sng" dirty="0">
                <a:solidFill>
                  <a:schemeClr val="tx1"/>
                </a:solidFill>
              </a:rPr>
              <a:t>À la demande de tout chef de service </a:t>
            </a:r>
            <a:r>
              <a:rPr lang="fr-FR" b="0" u="sng" dirty="0"/>
              <a:t>:</a:t>
            </a:r>
          </a:p>
          <a:p>
            <a:endParaRPr lang="fr-FR" sz="12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811654"/>
            <a:ext cx="8424863" cy="539991"/>
          </a:xfrm>
        </p:spPr>
        <p:txBody>
          <a:bodyPr>
            <a:no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1-2 : Un 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soutien psychologique collectif (à travers le numéro unique dédié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) :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1400" dirty="0">
                <a:solidFill>
                  <a:schemeClr val="bg1">
                    <a:lumMod val="50000"/>
                  </a:schemeClr>
                </a:solidFill>
              </a:rPr>
            </a:b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>
          <a:xfrm>
            <a:off x="2868782" y="195486"/>
            <a:ext cx="5879931" cy="360000"/>
          </a:xfrm>
        </p:spPr>
        <p:txBody>
          <a:bodyPr/>
          <a:lstStyle/>
          <a:p>
            <a:r>
              <a:rPr lang="fr-FR" dirty="0" smtClean="0"/>
              <a:t>Secrétariat général</a:t>
            </a:r>
            <a:br>
              <a:rPr lang="fr-FR" dirty="0" smtClean="0"/>
            </a:br>
            <a:r>
              <a:rPr lang="fr-FR" dirty="0" smtClean="0"/>
              <a:t>Direction des ressources humaines</a:t>
            </a:r>
          </a:p>
          <a:p>
            <a:r>
              <a:rPr lang="fr-FR" dirty="0" smtClean="0"/>
              <a:t>Mission qualité de vie au travail, santé sécurité au travail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020132" y="2831920"/>
            <a:ext cx="7416824" cy="4973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000" dirty="0" smtClean="0"/>
              <a:t>Déploiement de moyens pour assurer l’efficacité et le bon déroulement des groupes de paroles (</a:t>
            </a:r>
            <a:r>
              <a:rPr lang="fr-FR" sz="1000" i="1" dirty="0" smtClean="0"/>
              <a:t>kit de communication pour chaque psychologue, un outil interne de suivi, un psychologue référent, règles de fonctionnement des groupes de parole précises, objectifs ciblés…</a:t>
            </a:r>
            <a:r>
              <a:rPr lang="fr-FR" sz="1000" dirty="0" smtClean="0"/>
              <a:t>).</a:t>
            </a:r>
            <a:endParaRPr lang="fr-FR" sz="10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020132" y="3427052"/>
            <a:ext cx="741682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000" dirty="0" smtClean="0"/>
              <a:t>Réactivité, capacité d’adaptation et mise en application d’un protocole de gestion d’une situation de crise en 6 étapes avec un accompagnement spécifique à destination de l’encadrement et des acteurs de prévention en vue d’une définition concertée du plan d’accompagnement. </a:t>
            </a:r>
            <a:endParaRPr lang="fr-FR" sz="10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993763" y="4035936"/>
            <a:ext cx="7372497" cy="4928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000" dirty="0" smtClean="0"/>
              <a:t>Un process de prise en charge dans le temps permettant de garantir et d’offrir une réponse adaptée à l’ événement (</a:t>
            </a:r>
            <a:r>
              <a:rPr lang="fr-FR" sz="1000" i="1" dirty="0" smtClean="0"/>
              <a:t>court terme, moyen terme et long terme</a:t>
            </a:r>
            <a:r>
              <a:rPr lang="fr-FR" sz="10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326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5536" y="1517517"/>
            <a:ext cx="8352648" cy="3070457"/>
          </a:xfrm>
        </p:spPr>
        <p:txBody>
          <a:bodyPr/>
          <a:lstStyle/>
          <a:p>
            <a:pPr marL="637200" lvl="1" indent="-285750">
              <a:buFont typeface="Wingdings" panose="05000000000000000000" pitchFamily="2" charset="2"/>
              <a:buChar char="v"/>
            </a:pPr>
            <a:r>
              <a:rPr lang="fr-FR" i="1" dirty="0" smtClean="0"/>
              <a:t>Les agents en situation de proche aidant :</a:t>
            </a:r>
          </a:p>
          <a:p>
            <a:pPr marL="637200" lvl="1" indent="-285750">
              <a:buFont typeface="Wingdings" panose="05000000000000000000" pitchFamily="2" charset="2"/>
              <a:buChar char="v"/>
            </a:pPr>
            <a:endParaRPr lang="fr-FR" i="1" dirty="0" smtClean="0"/>
          </a:p>
          <a:p>
            <a:pPr lvl="1" indent="0">
              <a:buNone/>
            </a:pPr>
            <a:endParaRPr lang="fr-FR" i="1" dirty="0"/>
          </a:p>
          <a:p>
            <a:pPr lvl="1" indent="0">
              <a:buNone/>
            </a:pPr>
            <a:endParaRPr lang="fr-FR" i="1" dirty="0" smtClean="0"/>
          </a:p>
          <a:p>
            <a:pPr marL="637200" lvl="1" indent="-285750">
              <a:buFont typeface="Wingdings" panose="05000000000000000000" pitchFamily="2" charset="2"/>
              <a:buChar char="v"/>
            </a:pPr>
            <a:r>
              <a:rPr lang="fr-FR" i="1" dirty="0" smtClean="0"/>
              <a:t>Les agents en situation de stress professionnel aigu :</a:t>
            </a:r>
            <a:endParaRPr lang="fr-FR" i="1" dirty="0"/>
          </a:p>
          <a:p>
            <a:pPr marL="377825" indent="-285750">
              <a:buFont typeface="Wingdings" panose="05000000000000000000" pitchFamily="2" charset="2"/>
              <a:buChar char="v"/>
            </a:pPr>
            <a:endParaRPr lang="fr-FR" sz="1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E1290DD-BE4D-794B-919C-D565D1B9C67D}" type="datetime1">
              <a:rPr lang="fr-FR" cap="all" smtClean="0"/>
              <a:pPr/>
              <a:t>04/06/2021</a:t>
            </a:fld>
            <a:endParaRPr lang="fr-FR" cap="al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u="sng" dirty="0"/>
              <a:t>Des accompagnements spécifiques à destination de deux publics distincts  </a:t>
            </a:r>
            <a:r>
              <a:rPr lang="fr-FR" u="sng" dirty="0" smtClean="0"/>
              <a:t>:</a:t>
            </a:r>
          </a:p>
          <a:p>
            <a:endParaRPr lang="fr-FR" u="sng" dirty="0"/>
          </a:p>
          <a:p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48475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II - Offre </a:t>
            </a:r>
            <a:r>
              <a:rPr lang="fr-FR" dirty="0"/>
              <a:t>d’accompagnements psychologiques spécifiques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>
          <a:xfrm>
            <a:off x="2868782" y="195486"/>
            <a:ext cx="5879931" cy="360000"/>
          </a:xfrm>
        </p:spPr>
        <p:txBody>
          <a:bodyPr/>
          <a:lstStyle/>
          <a:p>
            <a:r>
              <a:rPr lang="fr-FR" dirty="0" smtClean="0"/>
              <a:t>Secrétariat général</a:t>
            </a:r>
            <a:br>
              <a:rPr lang="fr-FR" dirty="0" smtClean="0"/>
            </a:br>
            <a:r>
              <a:rPr lang="fr-FR" dirty="0" smtClean="0"/>
              <a:t>Direction des ressources humaines</a:t>
            </a:r>
          </a:p>
          <a:p>
            <a:r>
              <a:rPr lang="fr-FR" dirty="0" smtClean="0"/>
              <a:t>Mission qualité de vie au travail, santé sécurité au travail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52604" y="1836411"/>
            <a:ext cx="51125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/>
              <a:t>4 sessions (</a:t>
            </a:r>
            <a:r>
              <a:rPr lang="fr-FR" sz="1100" b="1" i="1" u="sng" dirty="0" smtClean="0"/>
              <a:t>en visioconférence</a:t>
            </a:r>
            <a:r>
              <a:rPr lang="fr-FR" sz="1100" b="1" u="sng" dirty="0" smtClean="0"/>
              <a:t>)</a:t>
            </a:r>
          </a:p>
          <a:p>
            <a:pPr algn="ctr"/>
            <a:r>
              <a:rPr lang="fr-FR" sz="1100" dirty="0" smtClean="0"/>
              <a:t>1- </a:t>
            </a:r>
            <a:r>
              <a:rPr lang="fr-FR" sz="1100" i="1" dirty="0" smtClean="0"/>
              <a:t>Comprendre ce qu’est un agent aidant ;</a:t>
            </a:r>
          </a:p>
          <a:p>
            <a:pPr algn="ctr"/>
            <a:r>
              <a:rPr lang="fr-FR" sz="1100" i="1" dirty="0" smtClean="0"/>
              <a:t>2 – Prise de conscience que le rôle d’aidant peut fragiliser sa santé ;</a:t>
            </a:r>
          </a:p>
          <a:p>
            <a:pPr algn="ctr"/>
            <a:r>
              <a:rPr lang="fr-FR" sz="1100" i="1" dirty="0" smtClean="0"/>
              <a:t>3 – Apprendre à prendre soin de soi et des autres ;</a:t>
            </a:r>
          </a:p>
          <a:p>
            <a:pPr algn="ctr"/>
            <a:r>
              <a:rPr lang="fr-FR" sz="1100" i="1" dirty="0" smtClean="0"/>
              <a:t>4 – Retour sur les nouvelles pratiques de l’agent et amélioration.</a:t>
            </a:r>
            <a:endParaRPr lang="fr-FR" sz="1100" i="1" dirty="0"/>
          </a:p>
        </p:txBody>
      </p:sp>
      <p:sp>
        <p:nvSpPr>
          <p:cNvPr id="10" name="Rectangle 9"/>
          <p:cNvSpPr/>
          <p:nvPr/>
        </p:nvSpPr>
        <p:spPr>
          <a:xfrm>
            <a:off x="975768" y="3249375"/>
            <a:ext cx="5104204" cy="1054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/>
              <a:t>5</a:t>
            </a:r>
            <a:r>
              <a:rPr lang="fr-FR" sz="1100" b="1" u="sng" dirty="0" smtClean="0"/>
              <a:t> sessions (</a:t>
            </a:r>
            <a:r>
              <a:rPr lang="fr-FR" sz="1100" b="1" i="1" u="sng" dirty="0" smtClean="0"/>
              <a:t>3 en présentiel entrecoupées de 2 en e-learning)</a:t>
            </a:r>
          </a:p>
          <a:p>
            <a:pPr algn="ctr"/>
            <a:r>
              <a:rPr lang="fr-FR" sz="1100" dirty="0" smtClean="0"/>
              <a:t>1- </a:t>
            </a:r>
            <a:r>
              <a:rPr lang="fr-FR" sz="1100" i="1" dirty="0" smtClean="0"/>
              <a:t>Ciblage personnalisé des objectifs ;</a:t>
            </a:r>
          </a:p>
          <a:p>
            <a:pPr algn="ctr"/>
            <a:r>
              <a:rPr lang="fr-FR" sz="1100" i="1" dirty="0" smtClean="0"/>
              <a:t>2 – Exercices pratiques de cohérence cardiaque ;</a:t>
            </a:r>
          </a:p>
          <a:p>
            <a:pPr algn="ctr"/>
            <a:r>
              <a:rPr lang="fr-FR" sz="1100" i="1" dirty="0" smtClean="0"/>
              <a:t>3 – Autodiagnostic ;</a:t>
            </a:r>
          </a:p>
          <a:p>
            <a:pPr algn="ctr"/>
            <a:r>
              <a:rPr lang="fr-FR" sz="1100" i="1" dirty="0" smtClean="0"/>
              <a:t>4 – Méditation en pleine conscience ;</a:t>
            </a:r>
          </a:p>
          <a:p>
            <a:pPr algn="ctr"/>
            <a:r>
              <a:rPr lang="fr-FR" sz="1100" i="1" dirty="0" smtClean="0"/>
              <a:t>5 – Travail sur les freins et ressources.</a:t>
            </a:r>
            <a:endParaRPr lang="fr-FR" sz="1100" i="1" dirty="0"/>
          </a:p>
        </p:txBody>
      </p:sp>
      <p:sp>
        <p:nvSpPr>
          <p:cNvPr id="11" name="Ellipse 10"/>
          <p:cNvSpPr/>
          <p:nvPr/>
        </p:nvSpPr>
        <p:spPr>
          <a:xfrm>
            <a:off x="6299632" y="1624551"/>
            <a:ext cx="2448552" cy="3068252"/>
          </a:xfrm>
          <a:prstGeom prst="ellipse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/>
              <a:t>Les plus de </a:t>
            </a:r>
            <a:r>
              <a:rPr lang="fr-FR" sz="1100" b="1" u="sng" dirty="0" err="1" smtClean="0"/>
              <a:t>Qualisocial</a:t>
            </a:r>
            <a:endParaRPr lang="fr-FR" sz="1100" b="1" u="sng" dirty="0" smtClean="0"/>
          </a:p>
          <a:p>
            <a:pPr algn="ctr"/>
            <a:endParaRPr lang="fr-FR" sz="1100" b="1" u="sng" dirty="0" smtClean="0"/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fr-FR" sz="1100" i="1" dirty="0" smtClean="0"/>
              <a:t>Approche pédagogique et simple ;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fr-FR" sz="1100" i="1" dirty="0" smtClean="0"/>
              <a:t>Place importante accordée aux échanges et aux exercices pratiques (</a:t>
            </a:r>
            <a:r>
              <a:rPr lang="fr-FR" sz="1100" i="1" u="sng" dirty="0" smtClean="0"/>
              <a:t>80% de pratique</a:t>
            </a:r>
            <a:r>
              <a:rPr lang="fr-FR" sz="1100" i="1" dirty="0" smtClean="0"/>
              <a:t>);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fr-FR" sz="1100" i="1" dirty="0"/>
              <a:t>O</a:t>
            </a:r>
            <a:r>
              <a:rPr lang="fr-FR" sz="1100" i="1" dirty="0" smtClean="0"/>
              <a:t>utils et méthodes opérationnels ;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fr-FR" sz="1100" i="1" dirty="0" smtClean="0"/>
              <a:t>Canaux d’apprentissage variés.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endParaRPr lang="fr-FR" sz="11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23929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endParaRPr lang="fr-FR" sz="2000" dirty="0"/>
          </a:p>
          <a:p>
            <a:pPr algn="ctr"/>
            <a:r>
              <a:rPr lang="fr-FR" sz="1800" b="0" dirty="0" smtClean="0"/>
              <a:t>LA Mission «</a:t>
            </a:r>
            <a:r>
              <a:rPr lang="fr-FR" sz="1800" b="0" i="1" dirty="0" smtClean="0"/>
              <a:t>qualité de vie au travail, santé sécurité </a:t>
            </a:r>
            <a:r>
              <a:rPr lang="fr-FR" sz="1800" b="0" i="1" dirty="0"/>
              <a:t>au </a:t>
            </a:r>
            <a:r>
              <a:rPr lang="fr-FR" sz="1800" b="0" i="1" dirty="0" smtClean="0"/>
              <a:t>travail »</a:t>
            </a:r>
            <a:r>
              <a:rPr lang="fr-FR" sz="1800" b="0" dirty="0" smtClean="0"/>
              <a:t> reste à votre écoute : </a:t>
            </a:r>
          </a:p>
          <a:p>
            <a:pPr algn="ctr"/>
            <a:endParaRPr lang="fr-FR" sz="2000" i="1" dirty="0" smtClean="0"/>
          </a:p>
          <a:p>
            <a:pPr algn="ctr"/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drh.qvt-sst@sg.social.gouv.fr</a:t>
            </a:r>
            <a:endParaRPr lang="fr-FR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fr-FR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fr-FR" sz="2000" i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698221-35EF-134F-B87A-568DECC70F29}" type="datetime1">
              <a:rPr lang="fr-FR" cap="all" smtClean="0"/>
              <a:pPr/>
              <a:t>04/06/2021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79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presentation ppt_DRH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6" id="{25DB2D80-B418-C445-B794-8EFE4AC572D3}" vid="{D7C109EF-1FF6-B140-BAA4-C929A0D919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 ppt_DRH</Template>
  <TotalTime>362</TotalTime>
  <Words>790</Words>
  <Application>Microsoft Office PowerPoint</Application>
  <PresentationFormat>Affichage à l'écran (16:9)</PresentationFormat>
  <Paragraphs>89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Wingdings</vt:lpstr>
      <vt:lpstr>Template_presentation ppt_DRH</vt:lpstr>
      <vt:lpstr>Présentation PowerPoint</vt:lpstr>
      <vt:lpstr>     Depuis le 1er janvier 2021, la prestation externe de soutien psychologique pour les personnels des ministères sociaux (AC, SD et structures adhérentes à la convention de groupement) est assurée par un cabinet spécialisé dans la prévention des risques psychosociaux, l'amélioration de la Qualité de vie au travail et l'accompagnement au changement : QUALISOCIAL.  La nouvelle prestation offerte comprend deux volets distincts :</vt:lpstr>
      <vt:lpstr> I - Offre d’assistance et de soutien psychologique  </vt:lpstr>
      <vt:lpstr>1-2 : Un soutien psychologique collectif (à travers le numéro unique dédié) : </vt:lpstr>
      <vt:lpstr> II - Offre d’accompagnements psychologiques spécifiques </vt:lpstr>
      <vt:lpstr>Présentation PowerPoint</vt:lpstr>
    </vt:vector>
  </TitlesOfParts>
  <Manager>Client</Manager>
  <Company>PPT/DSI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SAUVAGE, Valerie (DRH/DPMR)</dc:creator>
  <cp:lastModifiedBy>JANNES, Henri (SYNDICATS/CFDT)</cp:lastModifiedBy>
  <cp:revision>33</cp:revision>
  <dcterms:created xsi:type="dcterms:W3CDTF">2020-07-16T07:46:12Z</dcterms:created>
  <dcterms:modified xsi:type="dcterms:W3CDTF">2021-06-04T09:03:38Z</dcterms:modified>
</cp:coreProperties>
</file>