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7" r:id="rId5"/>
    <p:sldId id="258" r:id="rId6"/>
    <p:sldId id="259" r:id="rId7"/>
    <p:sldId id="260" r:id="rId8"/>
    <p:sldId id="261" r:id="rId9"/>
    <p:sldId id="262" r:id="rId10"/>
    <p:sldId id="263" r:id="rId11"/>
    <p:sldId id="264" r:id="rId12"/>
    <p:sldId id="265"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2" autoAdjust="0"/>
    <p:restoredTop sz="94660"/>
  </p:normalViewPr>
  <p:slideViewPr>
    <p:cSldViewPr snapToGrid="0">
      <p:cViewPr varScale="1">
        <p:scale>
          <a:sx n="99" d="100"/>
          <a:sy n="99" d="100"/>
        </p:scale>
        <p:origin x="84"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795C0D-6F1E-4F50-8898-55AB9618E32E}" type="datetimeFigureOut">
              <a:rPr lang="fr-FR" smtClean="0"/>
              <a:t>12/12/2023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322D42-2841-4DBC-BFEF-05002C0C9B11}" type="slidenum">
              <a:rPr lang="fr-FR" smtClean="0"/>
              <a:t>‹N°›</a:t>
            </a:fld>
            <a:endParaRPr lang="fr-FR"/>
          </a:p>
        </p:txBody>
      </p:sp>
    </p:spTree>
    <p:extLst>
      <p:ext uri="{BB962C8B-B14F-4D97-AF65-F5344CB8AC3E}">
        <p14:creationId xmlns:p14="http://schemas.microsoft.com/office/powerpoint/2010/main" val="1107675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92500" lnSpcReduction="10000"/>
          </a:bodyPr>
          <a:lstStyle/>
          <a:p>
            <a:r>
              <a:rPr lang="fr-FR" dirty="0" smtClean="0"/>
              <a:t>L’instruction DGT/DRH du 11 juin 2018 avait précisé le cadre général d’intervention et d’organisation des services de renseignements, afin de conforter et d’élargir la mission de service public d’accès au droit pour tous les usagers et développer un fonctionnement en système, au travers des axes suivants :</a:t>
            </a:r>
          </a:p>
          <a:p>
            <a:r>
              <a:rPr lang="fr-FR" dirty="0" smtClean="0"/>
              <a:t>  Une meilleure visibilité et accessibilité des services à tous les usagers concernés (salariés, employeurs, représentants du personnel); </a:t>
            </a:r>
          </a:p>
          <a:p>
            <a:r>
              <a:rPr lang="fr-FR" dirty="0" smtClean="0"/>
              <a:t> Un approfondissement du geste professionnel et une mutualisation des outils ; </a:t>
            </a:r>
          </a:p>
          <a:p>
            <a:r>
              <a:rPr lang="fr-FR" dirty="0" smtClean="0"/>
              <a:t> Un pilotage régional et départemental et une animation des services en lien étroit avec les autres composantes du système d’inspection du travail </a:t>
            </a:r>
          </a:p>
          <a:p>
            <a:endParaRPr lang="fr-FR" dirty="0" smtClean="0"/>
          </a:p>
          <a:p>
            <a:r>
              <a:rPr lang="fr-FR" sz="1200" kern="1200" dirty="0" smtClean="0">
                <a:solidFill>
                  <a:schemeClr val="tx1"/>
                </a:solidFill>
                <a:effectLst/>
                <a:latin typeface="+mn-lt"/>
                <a:ea typeface="+mn-ea"/>
                <a:cs typeface="+mn-cs"/>
              </a:rPr>
              <a:t>Une action d’évaluation a donc été initiée conjointement avec le CHSCT ministériel afin d’en apprécier l’impact sur l’organisation des services et sur les conditions de travail des agents, ainsi que sur la qualité du service rendu.  </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A cette fin, un questionnaire SOLEN portant sur l’évaluation quantitative et qualitative des actions mises en œuvre en application de l’instruction du 11 juin 2018 a été diffusé en avril 2022 aux agents de services de renseignements. Ce questionnaire a été renseigné par 455 agents.</a:t>
            </a:r>
          </a:p>
          <a:p>
            <a:r>
              <a:rPr lang="fr-FR" sz="1200" kern="1200" dirty="0" smtClean="0">
                <a:solidFill>
                  <a:schemeClr val="tx1"/>
                </a:solidFill>
                <a:effectLst/>
                <a:latin typeface="+mn-lt"/>
                <a:ea typeface="+mn-ea"/>
                <a:cs typeface="+mn-cs"/>
              </a:rPr>
              <a:t>Les résultats des questionnaires ont ensuite été partagés avec les agents des services de renseignements lors de réunions régionales afin de leur permettre d’expliciter leurs réponses et de formuler des suggestions.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Ce bilan national a été présenté au CHSCT ministériel le 22 septembre 2022 puis au séminaire des services renseignements les 27 et 28 septembre 2022 ainsi qu’aux chefs de pôle travail lors d’une réunion des 13 et 14 octobre 2022. </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CF8BF34A-65D1-447A-8FA0-C21123D70B69}" type="slidenum">
              <a:rPr lang="fr-FR" smtClean="0"/>
              <a:t>2</a:t>
            </a:fld>
            <a:endParaRPr lang="fr-FR" dirty="0"/>
          </a:p>
        </p:txBody>
      </p:sp>
    </p:spTree>
    <p:extLst>
      <p:ext uri="{BB962C8B-B14F-4D97-AF65-F5344CB8AC3E}">
        <p14:creationId xmlns:p14="http://schemas.microsoft.com/office/powerpoint/2010/main" val="2789716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8BF34A-65D1-447A-8FA0-C21123D70B69}"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70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F8BF34A-65D1-447A-8FA0-C21123D70B69}" type="slidenum">
              <a:rPr lang="fr-FR" smtClean="0"/>
              <a:t>4</a:t>
            </a:fld>
            <a:endParaRPr lang="fr-FR" dirty="0"/>
          </a:p>
        </p:txBody>
      </p:sp>
    </p:spTree>
    <p:extLst>
      <p:ext uri="{BB962C8B-B14F-4D97-AF65-F5344CB8AC3E}">
        <p14:creationId xmlns:p14="http://schemas.microsoft.com/office/powerpoint/2010/main" val="230014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92500" lnSpcReduction="10000"/>
          </a:bodyPr>
          <a:lstStyle/>
          <a:p>
            <a:r>
              <a:rPr lang="fr-FR" dirty="0" smtClean="0"/>
              <a:t>Bilan du séminaire : </a:t>
            </a:r>
          </a:p>
          <a:p>
            <a:endParaRPr lang="fr-FR" dirty="0" smtClean="0"/>
          </a:p>
          <a:p>
            <a:r>
              <a:rPr lang="fr-FR" dirty="0" smtClean="0"/>
              <a:t>Atelier 1 : </a:t>
            </a:r>
          </a:p>
          <a:p>
            <a:r>
              <a:rPr lang="fr-FR" dirty="0" smtClean="0"/>
              <a:t> état</a:t>
            </a:r>
            <a:r>
              <a:rPr lang="fr-FR" baseline="0" dirty="0" smtClean="0"/>
              <a:t> des lieux : manque de moyens humains et documentaires, manque de concertation avec l’ensemble des services du SIT, les SR se définissent comme une porte d’entrée en lien avec les problématiques du droit du travail, absence d’espaces d’échange professionnel, pas d’association aux diagnostics et aux plans d’action</a:t>
            </a:r>
          </a:p>
          <a:p>
            <a:r>
              <a:rPr lang="fr-FR" baseline="0" dirty="0" smtClean="0"/>
              <a:t>Pistes : permettre l’accès à SUIT, revoir l’ODR, ateliers d’échanges AC/SR; renforcer l’animation territoriale, intégrer les SR dans les campagnes du SIT</a:t>
            </a:r>
          </a:p>
          <a:p>
            <a:endParaRPr lang="fr-FR" baseline="0" dirty="0" smtClean="0"/>
          </a:p>
          <a:p>
            <a:r>
              <a:rPr lang="fr-FR" baseline="0" dirty="0" smtClean="0"/>
              <a:t>Thème 2 : </a:t>
            </a:r>
          </a:p>
          <a:p>
            <a:r>
              <a:rPr lang="fr-FR" baseline="0" dirty="0" smtClean="0"/>
              <a:t>Etat des lieux : un public globalement de plus en plus fragile, plusieurs profils reviennent (Fracture numérique , Barrière de la langue, Zones rurales les« quartiers », Les précaires, Particuliers employeurs (personnes âgées en particulier), les jeunes</a:t>
            </a:r>
          </a:p>
          <a:p>
            <a:r>
              <a:rPr lang="fr-FR" dirty="0" smtClean="0"/>
              <a:t>Pistes : accessibilité horaire, renforcer la couverture territoriale via les sites détachés ou d’autres points d’accès au droit, relais externes et internes </a:t>
            </a:r>
            <a:r>
              <a:rPr lang="fr-FR" baseline="0" dirty="0" smtClean="0"/>
              <a:t> à développer. </a:t>
            </a:r>
          </a:p>
          <a:p>
            <a:endParaRPr lang="fr-FR" baseline="0" dirty="0" smtClean="0"/>
          </a:p>
          <a:p>
            <a:r>
              <a:rPr lang="fr-FR" baseline="0" dirty="0" smtClean="0"/>
              <a:t>Thème 3 : </a:t>
            </a:r>
          </a:p>
          <a:p>
            <a:r>
              <a:rPr lang="fr-FR" baseline="0" dirty="0" smtClean="0"/>
              <a:t>Harmonisation et mutualisation des documents, développer la rubrique de l’intranet Sitere, généralisation d’un formulaire type pour une meilleure orientation de l’usager, proposer des RDV en visioconférence, élaborer des FAQ, créer une bible de paragraphe </a:t>
            </a:r>
          </a:p>
          <a:p>
            <a:endParaRPr lang="fr-FR" baseline="0" dirty="0" smtClean="0"/>
          </a:p>
        </p:txBody>
      </p:sp>
      <p:sp>
        <p:nvSpPr>
          <p:cNvPr id="4" name="Espace réservé du numéro de diapositive 3"/>
          <p:cNvSpPr>
            <a:spLocks noGrp="1"/>
          </p:cNvSpPr>
          <p:nvPr>
            <p:ph type="sldNum" sz="quarter" idx="10"/>
          </p:nvPr>
        </p:nvSpPr>
        <p:spPr/>
        <p:txBody>
          <a:bodyPr/>
          <a:lstStyle/>
          <a:p>
            <a:fld id="{CF8BF34A-65D1-447A-8FA0-C21123D70B69}" type="slidenum">
              <a:rPr lang="fr-FR" smtClean="0"/>
              <a:t>5</a:t>
            </a:fld>
            <a:endParaRPr lang="fr-FR" dirty="0"/>
          </a:p>
        </p:txBody>
      </p:sp>
    </p:spTree>
    <p:extLst>
      <p:ext uri="{BB962C8B-B14F-4D97-AF65-F5344CB8AC3E}">
        <p14:creationId xmlns:p14="http://schemas.microsoft.com/office/powerpoint/2010/main" val="2819875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F8BF34A-65D1-447A-8FA0-C21123D70B69}" type="slidenum">
              <a:rPr lang="fr-FR" smtClean="0"/>
              <a:t>9</a:t>
            </a:fld>
            <a:endParaRPr lang="fr-FR" dirty="0"/>
          </a:p>
        </p:txBody>
      </p:sp>
    </p:spTree>
    <p:extLst>
      <p:ext uri="{BB962C8B-B14F-4D97-AF65-F5344CB8AC3E}">
        <p14:creationId xmlns:p14="http://schemas.microsoft.com/office/powerpoint/2010/main" val="1206109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2793C407-C1C5-48DD-981D-108800281880}" type="datetimeFigureOut">
              <a:rPr lang="fr-FR" smtClean="0"/>
              <a:t>12/12/2023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768CB8-A96C-467C-8E64-D8E12E3F388A}" type="slidenum">
              <a:rPr lang="fr-FR" smtClean="0"/>
              <a:t>‹N°›</a:t>
            </a:fld>
            <a:endParaRPr lang="fr-FR"/>
          </a:p>
        </p:txBody>
      </p:sp>
    </p:spTree>
    <p:extLst>
      <p:ext uri="{BB962C8B-B14F-4D97-AF65-F5344CB8AC3E}">
        <p14:creationId xmlns:p14="http://schemas.microsoft.com/office/powerpoint/2010/main" val="2840018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793C407-C1C5-48DD-981D-108800281880}" type="datetimeFigureOut">
              <a:rPr lang="fr-FR" smtClean="0"/>
              <a:t>12/12/2023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768CB8-A96C-467C-8E64-D8E12E3F388A}" type="slidenum">
              <a:rPr lang="fr-FR" smtClean="0"/>
              <a:t>‹N°›</a:t>
            </a:fld>
            <a:endParaRPr lang="fr-FR"/>
          </a:p>
        </p:txBody>
      </p:sp>
    </p:spTree>
    <p:extLst>
      <p:ext uri="{BB962C8B-B14F-4D97-AF65-F5344CB8AC3E}">
        <p14:creationId xmlns:p14="http://schemas.microsoft.com/office/powerpoint/2010/main" val="4042909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793C407-C1C5-48DD-981D-108800281880}" type="datetimeFigureOut">
              <a:rPr lang="fr-FR" smtClean="0"/>
              <a:t>12/12/2023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768CB8-A96C-467C-8E64-D8E12E3F388A}" type="slidenum">
              <a:rPr lang="fr-FR" smtClean="0"/>
              <a:t>‹N°›</a:t>
            </a:fld>
            <a:endParaRPr lang="fr-FR"/>
          </a:p>
        </p:txBody>
      </p:sp>
    </p:spTree>
    <p:extLst>
      <p:ext uri="{BB962C8B-B14F-4D97-AF65-F5344CB8AC3E}">
        <p14:creationId xmlns:p14="http://schemas.microsoft.com/office/powerpoint/2010/main" val="3304664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5F7325A3-5315-1B4B-A0D9-112471EB5837}" type="datetime1">
              <a:rPr lang="fr-FR" cap="all" smtClean="0"/>
              <a:pPr/>
              <a:t>12/12/2023</a:t>
            </a:fld>
            <a:endParaRPr lang="fr-FR" cap="all" dirty="0"/>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527987" indent="-527987">
              <a:buFont typeface="+mj-lt"/>
              <a:buAutoNum type="arabicPeriod"/>
              <a:defRPr sz="4333">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pPr/>
              <a:t>‹N°›</a:t>
            </a:fld>
            <a:endParaRPr lang="fr-FR" dirty="0"/>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smtClean="0"/>
              <a:t>Direction générale du travail</a:t>
            </a:r>
            <a:endParaRPr lang="fr-FR" dirty="0"/>
          </a:p>
        </p:txBody>
      </p:sp>
    </p:spTree>
    <p:extLst>
      <p:ext uri="{BB962C8B-B14F-4D97-AF65-F5344CB8AC3E}">
        <p14:creationId xmlns:p14="http://schemas.microsoft.com/office/powerpoint/2010/main" val="442996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lvl1pPr>
            <a:lvl2pPr marL="122764" indent="0">
              <a:spcBef>
                <a:spcPts val="667"/>
              </a:spcBef>
              <a:spcAft>
                <a:spcPts val="0"/>
              </a:spcAft>
              <a:buNone/>
              <a:tabLst/>
              <a:defRPr sz="2467"/>
            </a:lvl2pPr>
          </a:lstStyle>
          <a:p>
            <a:pPr lvl="0"/>
            <a:r>
              <a:rPr lang="fr-FR" dirty="0"/>
              <a:t>Titre</a:t>
            </a:r>
          </a:p>
          <a:p>
            <a:pPr lvl="1"/>
            <a:r>
              <a:rPr lang="fr-FR" dirty="0"/>
              <a:t>Sous-titre</a:t>
            </a:r>
          </a:p>
        </p:txBody>
      </p:sp>
      <p:cxnSp>
        <p:nvCxnSpPr>
          <p:cNvPr id="12" name="Connecteur droit 11"/>
          <p:cNvCxnSpPr>
            <a:cxnSpLocks/>
          </p:cNvCxnSpPr>
          <p:nvPr/>
        </p:nvCxnSpPr>
        <p:spPr bwMode="gray">
          <a:xfrm>
            <a:off x="431800" y="6379200"/>
            <a:ext cx="11232819"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D7698221-35EF-134F-B87A-568DECC70F29}" type="datetime1">
              <a:rPr lang="fr-FR" cap="all" smtClean="0"/>
              <a:pPr/>
              <a:t>12/12/2023</a:t>
            </a:fld>
            <a:endParaRPr lang="fr-FR" cap="all" dirty="0"/>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pPr/>
              <a:t>‹N°›</a:t>
            </a:fld>
            <a:endParaRPr lang="fr-FR" dirty="0"/>
          </a:p>
        </p:txBody>
      </p:sp>
      <p:sp>
        <p:nvSpPr>
          <p:cNvPr id="8"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smtClean="0"/>
              <a:t>Direction générale du travail</a:t>
            </a:r>
            <a:endParaRPr lang="fr-FR" dirty="0"/>
          </a:p>
        </p:txBody>
      </p:sp>
      <p:pic>
        <p:nvPicPr>
          <p:cNvPr id="10" name="Imag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350" y="167038"/>
            <a:ext cx="2999001" cy="2491477"/>
          </a:xfrm>
          <a:prstGeom prst="rect">
            <a:avLst/>
          </a:prstGeom>
        </p:spPr>
      </p:pic>
    </p:spTree>
    <p:extLst>
      <p:ext uri="{BB962C8B-B14F-4D97-AF65-F5344CB8AC3E}">
        <p14:creationId xmlns:p14="http://schemas.microsoft.com/office/powerpoint/2010/main" val="3644529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793C407-C1C5-48DD-981D-108800281880}" type="datetimeFigureOut">
              <a:rPr lang="fr-FR" smtClean="0"/>
              <a:t>12/12/2023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768CB8-A96C-467C-8E64-D8E12E3F388A}" type="slidenum">
              <a:rPr lang="fr-FR" smtClean="0"/>
              <a:t>‹N°›</a:t>
            </a:fld>
            <a:endParaRPr lang="fr-FR"/>
          </a:p>
        </p:txBody>
      </p:sp>
    </p:spTree>
    <p:extLst>
      <p:ext uri="{BB962C8B-B14F-4D97-AF65-F5344CB8AC3E}">
        <p14:creationId xmlns:p14="http://schemas.microsoft.com/office/powerpoint/2010/main" val="3910884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2793C407-C1C5-48DD-981D-108800281880}" type="datetimeFigureOut">
              <a:rPr lang="fr-FR" smtClean="0"/>
              <a:t>12/12/2023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768CB8-A96C-467C-8E64-D8E12E3F388A}" type="slidenum">
              <a:rPr lang="fr-FR" smtClean="0"/>
              <a:t>‹N°›</a:t>
            </a:fld>
            <a:endParaRPr lang="fr-FR"/>
          </a:p>
        </p:txBody>
      </p:sp>
    </p:spTree>
    <p:extLst>
      <p:ext uri="{BB962C8B-B14F-4D97-AF65-F5344CB8AC3E}">
        <p14:creationId xmlns:p14="http://schemas.microsoft.com/office/powerpoint/2010/main" val="791864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793C407-C1C5-48DD-981D-108800281880}" type="datetimeFigureOut">
              <a:rPr lang="fr-FR" smtClean="0"/>
              <a:t>12/12/2023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768CB8-A96C-467C-8E64-D8E12E3F388A}" type="slidenum">
              <a:rPr lang="fr-FR" smtClean="0"/>
              <a:t>‹N°›</a:t>
            </a:fld>
            <a:endParaRPr lang="fr-FR"/>
          </a:p>
        </p:txBody>
      </p:sp>
    </p:spTree>
    <p:extLst>
      <p:ext uri="{BB962C8B-B14F-4D97-AF65-F5344CB8AC3E}">
        <p14:creationId xmlns:p14="http://schemas.microsoft.com/office/powerpoint/2010/main" val="2596704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793C407-C1C5-48DD-981D-108800281880}" type="datetimeFigureOut">
              <a:rPr lang="fr-FR" smtClean="0"/>
              <a:t>12/12/2023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E768CB8-A96C-467C-8E64-D8E12E3F388A}" type="slidenum">
              <a:rPr lang="fr-FR" smtClean="0"/>
              <a:t>‹N°›</a:t>
            </a:fld>
            <a:endParaRPr lang="fr-FR"/>
          </a:p>
        </p:txBody>
      </p:sp>
    </p:spTree>
    <p:extLst>
      <p:ext uri="{BB962C8B-B14F-4D97-AF65-F5344CB8AC3E}">
        <p14:creationId xmlns:p14="http://schemas.microsoft.com/office/powerpoint/2010/main" val="3433618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793C407-C1C5-48DD-981D-108800281880}" type="datetimeFigureOut">
              <a:rPr lang="fr-FR" smtClean="0"/>
              <a:t>12/12/2023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E768CB8-A96C-467C-8E64-D8E12E3F388A}" type="slidenum">
              <a:rPr lang="fr-FR" smtClean="0"/>
              <a:t>‹N°›</a:t>
            </a:fld>
            <a:endParaRPr lang="fr-FR"/>
          </a:p>
        </p:txBody>
      </p:sp>
    </p:spTree>
    <p:extLst>
      <p:ext uri="{BB962C8B-B14F-4D97-AF65-F5344CB8AC3E}">
        <p14:creationId xmlns:p14="http://schemas.microsoft.com/office/powerpoint/2010/main" val="4180288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793C407-C1C5-48DD-981D-108800281880}" type="datetimeFigureOut">
              <a:rPr lang="fr-FR" smtClean="0"/>
              <a:t>12/12/2023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E768CB8-A96C-467C-8E64-D8E12E3F388A}" type="slidenum">
              <a:rPr lang="fr-FR" smtClean="0"/>
              <a:t>‹N°›</a:t>
            </a:fld>
            <a:endParaRPr lang="fr-FR"/>
          </a:p>
        </p:txBody>
      </p:sp>
    </p:spTree>
    <p:extLst>
      <p:ext uri="{BB962C8B-B14F-4D97-AF65-F5344CB8AC3E}">
        <p14:creationId xmlns:p14="http://schemas.microsoft.com/office/powerpoint/2010/main" val="2448616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2793C407-C1C5-48DD-981D-108800281880}" type="datetimeFigureOut">
              <a:rPr lang="fr-FR" smtClean="0"/>
              <a:t>12/12/2023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768CB8-A96C-467C-8E64-D8E12E3F388A}" type="slidenum">
              <a:rPr lang="fr-FR" smtClean="0"/>
              <a:t>‹N°›</a:t>
            </a:fld>
            <a:endParaRPr lang="fr-FR"/>
          </a:p>
        </p:txBody>
      </p:sp>
    </p:spTree>
    <p:extLst>
      <p:ext uri="{BB962C8B-B14F-4D97-AF65-F5344CB8AC3E}">
        <p14:creationId xmlns:p14="http://schemas.microsoft.com/office/powerpoint/2010/main" val="379824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2793C407-C1C5-48DD-981D-108800281880}" type="datetimeFigureOut">
              <a:rPr lang="fr-FR" smtClean="0"/>
              <a:t>12/12/2023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768CB8-A96C-467C-8E64-D8E12E3F388A}" type="slidenum">
              <a:rPr lang="fr-FR" smtClean="0"/>
              <a:t>‹N°›</a:t>
            </a:fld>
            <a:endParaRPr lang="fr-FR"/>
          </a:p>
        </p:txBody>
      </p:sp>
    </p:spTree>
    <p:extLst>
      <p:ext uri="{BB962C8B-B14F-4D97-AF65-F5344CB8AC3E}">
        <p14:creationId xmlns:p14="http://schemas.microsoft.com/office/powerpoint/2010/main" val="1853819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93C407-C1C5-48DD-981D-108800281880}" type="datetimeFigureOut">
              <a:rPr lang="fr-FR" smtClean="0"/>
              <a:t>12/12/2023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768CB8-A96C-467C-8E64-D8E12E3F388A}" type="slidenum">
              <a:rPr lang="fr-FR" smtClean="0"/>
              <a:t>‹N°›</a:t>
            </a:fld>
            <a:endParaRPr lang="fr-FR"/>
          </a:p>
        </p:txBody>
      </p:sp>
    </p:spTree>
    <p:extLst>
      <p:ext uri="{BB962C8B-B14F-4D97-AF65-F5344CB8AC3E}">
        <p14:creationId xmlns:p14="http://schemas.microsoft.com/office/powerpoint/2010/main" val="1499316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p:cNvSpPr>
            <a:spLocks noGrp="1"/>
          </p:cNvSpPr>
          <p:nvPr>
            <p:ph type="pic" sz="quarter" idx="13"/>
          </p:nvPr>
        </p:nvSpPr>
        <p:spPr/>
      </p:sp>
      <p:sp>
        <p:nvSpPr>
          <p:cNvPr id="3" name="Espace réservé de la date 2"/>
          <p:cNvSpPr>
            <a:spLocks noGrp="1"/>
          </p:cNvSpPr>
          <p:nvPr>
            <p:ph type="dt" sz="half" idx="2"/>
          </p:nvPr>
        </p:nvSpPr>
        <p:spPr/>
        <p:txBody>
          <a:bodyPr/>
          <a:lstStyle/>
          <a:p>
            <a:pPr defTabSz="1219170">
              <a:defRPr/>
            </a:pPr>
            <a:fld id="{5F7325A3-5315-1B4B-A0D9-112471EB5837}" type="datetime1">
              <a:rPr lang="fr-FR" cap="all">
                <a:solidFill>
                  <a:srgbClr val="FFFFFF"/>
                </a:solidFill>
                <a:latin typeface="Marianne" panose="02000000000000000000" pitchFamily="2" charset="0"/>
              </a:rPr>
              <a:pPr defTabSz="1219170">
                <a:defRPr/>
              </a:pPr>
              <a:t>12/12/2023</a:t>
            </a:fld>
            <a:endParaRPr lang="fr-FR" cap="all" dirty="0">
              <a:solidFill>
                <a:srgbClr val="FFFFFF"/>
              </a:solidFill>
              <a:latin typeface="Marianne" panose="02000000000000000000" pitchFamily="2" charset="0"/>
            </a:endParaRPr>
          </a:p>
        </p:txBody>
      </p:sp>
      <p:sp>
        <p:nvSpPr>
          <p:cNvPr id="4" name="Titre 3"/>
          <p:cNvSpPr>
            <a:spLocks noGrp="1"/>
          </p:cNvSpPr>
          <p:nvPr>
            <p:ph type="title"/>
          </p:nvPr>
        </p:nvSpPr>
        <p:spPr>
          <a:xfrm>
            <a:off x="623392" y="950364"/>
            <a:ext cx="11232000" cy="5395200"/>
          </a:xfrm>
          <a:solidFill>
            <a:schemeClr val="tx2"/>
          </a:solidFill>
        </p:spPr>
        <p:txBody>
          <a:bodyPr>
            <a:normAutofit/>
          </a:bodyPr>
          <a:lstStyle/>
          <a:p>
            <a:pPr marL="0" indent="0">
              <a:buNone/>
            </a:pPr>
            <a:r>
              <a:rPr lang="fr-FR" sz="4267" dirty="0" smtClean="0">
                <a:latin typeface="Marianne" panose="02000000000000000000" pitchFamily="2" charset="0"/>
              </a:rPr>
              <a:t>Service renseignement en droit du travail</a:t>
            </a:r>
            <a:br>
              <a:rPr lang="fr-FR" sz="4267" dirty="0" smtClean="0">
                <a:latin typeface="Marianne" panose="02000000000000000000" pitchFamily="2" charset="0"/>
              </a:rPr>
            </a:br>
            <a:r>
              <a:rPr lang="fr-FR" sz="4267">
                <a:latin typeface="Marianne" panose="02000000000000000000" pitchFamily="2" charset="0"/>
              </a:rPr>
              <a:t/>
            </a:r>
            <a:br>
              <a:rPr lang="fr-FR" sz="4267">
                <a:latin typeface="Marianne" panose="02000000000000000000" pitchFamily="2" charset="0"/>
              </a:rPr>
            </a:br>
            <a:r>
              <a:rPr lang="fr-FR" sz="4267" smtClean="0">
                <a:latin typeface="Marianne" panose="02000000000000000000" pitchFamily="2" charset="0"/>
              </a:rPr>
              <a:t>				2023 </a:t>
            </a:r>
            <a:r>
              <a:rPr lang="fr-FR" sz="4267" dirty="0" smtClean="0">
                <a:latin typeface="Marianne" panose="02000000000000000000" pitchFamily="2" charset="0"/>
              </a:rPr>
              <a:t>– 2024 </a:t>
            </a:r>
            <a:br>
              <a:rPr lang="fr-FR" sz="4267" dirty="0" smtClean="0">
                <a:latin typeface="Marianne" panose="02000000000000000000" pitchFamily="2" charset="0"/>
              </a:rPr>
            </a:br>
            <a:r>
              <a:rPr lang="fr-FR" sz="4267" dirty="0">
                <a:latin typeface="Marianne" panose="02000000000000000000" pitchFamily="2" charset="0"/>
              </a:rPr>
              <a:t/>
            </a:r>
            <a:br>
              <a:rPr lang="fr-FR" sz="4267" dirty="0">
                <a:latin typeface="Marianne" panose="02000000000000000000" pitchFamily="2" charset="0"/>
              </a:rPr>
            </a:br>
            <a:endParaRPr lang="fr-FR" sz="4267" dirty="0">
              <a:latin typeface="Marianne" panose="02000000000000000000" pitchFamily="2" charset="0"/>
            </a:endParaRPr>
          </a:p>
        </p:txBody>
      </p:sp>
      <p:sp>
        <p:nvSpPr>
          <p:cNvPr id="5" name="Espace réservé du numéro de diapositive 4"/>
          <p:cNvSpPr>
            <a:spLocks noGrp="1"/>
          </p:cNvSpPr>
          <p:nvPr>
            <p:ph type="sldNum" sz="quarter" idx="4"/>
          </p:nvPr>
        </p:nvSpPr>
        <p:spPr/>
        <p:txBody>
          <a:bodyPr/>
          <a:lstStyle/>
          <a:p>
            <a:pPr defTabSz="1219170">
              <a:defRPr/>
            </a:pPr>
            <a:fld id="{733122C9-A0B9-462F-8757-0847AD287B63}" type="slidenum">
              <a:rPr lang="fr-FR">
                <a:solidFill>
                  <a:srgbClr val="FFFFFF"/>
                </a:solidFill>
                <a:latin typeface="Marianne" panose="02000000000000000000" pitchFamily="2" charset="0"/>
              </a:rPr>
              <a:pPr defTabSz="1219170">
                <a:defRPr/>
              </a:pPr>
              <a:t>1</a:t>
            </a:fld>
            <a:endParaRPr lang="fr-FR" dirty="0">
              <a:solidFill>
                <a:srgbClr val="FFFFFF"/>
              </a:solidFill>
              <a:latin typeface="Marianne" panose="02000000000000000000" pitchFamily="2" charset="0"/>
            </a:endParaRPr>
          </a:p>
        </p:txBody>
      </p:sp>
      <p:sp>
        <p:nvSpPr>
          <p:cNvPr id="6" name="Espace réservé du pied de page 5"/>
          <p:cNvSpPr>
            <a:spLocks noGrp="1"/>
          </p:cNvSpPr>
          <p:nvPr>
            <p:ph type="ftr" sz="quarter" idx="3"/>
          </p:nvPr>
        </p:nvSpPr>
        <p:spPr/>
        <p:txBody>
          <a:bodyPr/>
          <a:lstStyle/>
          <a:p>
            <a:pPr defTabSz="1219170">
              <a:defRPr/>
            </a:pPr>
            <a:r>
              <a:rPr lang="fr-FR" dirty="0">
                <a:solidFill>
                  <a:srgbClr val="000000"/>
                </a:solidFill>
                <a:latin typeface="Marianne" panose="02000000000000000000" pitchFamily="2" charset="0"/>
              </a:rPr>
              <a:t>Direction générale du travail</a:t>
            </a:r>
          </a:p>
        </p:txBody>
      </p:sp>
      <p:sp>
        <p:nvSpPr>
          <p:cNvPr id="7" name="Rectangle 6"/>
          <p:cNvSpPr/>
          <p:nvPr/>
        </p:nvSpPr>
        <p:spPr>
          <a:xfrm>
            <a:off x="3048000" y="2998114"/>
            <a:ext cx="6096000" cy="830997"/>
          </a:xfrm>
          <a:prstGeom prst="rect">
            <a:avLst/>
          </a:prstGeom>
        </p:spPr>
        <p:txBody>
          <a:bodyPr>
            <a:spAutoFit/>
          </a:bodyPr>
          <a:lstStyle/>
          <a:p>
            <a:r>
              <a:rPr lang="fr-FR" sz="2400" dirty="0">
                <a:latin typeface="Marianne" panose="02000000000000000000" pitchFamily="2" charset="0"/>
              </a:rPr>
              <a:t/>
            </a:r>
            <a:br>
              <a:rPr lang="fr-FR" sz="2400" dirty="0">
                <a:latin typeface="Marianne" panose="02000000000000000000" pitchFamily="2" charset="0"/>
              </a:rPr>
            </a:br>
            <a:endParaRPr lang="fr-FR" sz="2400" dirty="0"/>
          </a:p>
        </p:txBody>
      </p:sp>
      <p:sp>
        <p:nvSpPr>
          <p:cNvPr id="8" name="Rectangle 7"/>
          <p:cNvSpPr/>
          <p:nvPr/>
        </p:nvSpPr>
        <p:spPr>
          <a:xfrm>
            <a:off x="3048000" y="2998114"/>
            <a:ext cx="6096000" cy="830997"/>
          </a:xfrm>
          <a:prstGeom prst="rect">
            <a:avLst/>
          </a:prstGeom>
        </p:spPr>
        <p:txBody>
          <a:bodyPr>
            <a:spAutoFit/>
          </a:bodyPr>
          <a:lstStyle/>
          <a:p>
            <a:r>
              <a:rPr lang="fr-FR" sz="2400" dirty="0">
                <a:latin typeface="Marianne" panose="02000000000000000000" pitchFamily="2" charset="0"/>
              </a:rPr>
              <a:t/>
            </a:r>
            <a:br>
              <a:rPr lang="fr-FR" sz="2400" dirty="0">
                <a:latin typeface="Marianne" panose="02000000000000000000" pitchFamily="2" charset="0"/>
              </a:rPr>
            </a:br>
            <a:endParaRPr lang="fr-FR" sz="2400" dirty="0"/>
          </a:p>
        </p:txBody>
      </p:sp>
    </p:spTree>
    <p:extLst>
      <p:ext uri="{BB962C8B-B14F-4D97-AF65-F5344CB8AC3E}">
        <p14:creationId xmlns:p14="http://schemas.microsoft.com/office/powerpoint/2010/main" val="3695387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2"/>
          </p:nvPr>
        </p:nvSpPr>
        <p:spPr/>
        <p:txBody>
          <a:bodyPr/>
          <a:lstStyle/>
          <a:p>
            <a:fld id="{D7698221-35EF-134F-B87A-568DECC70F29}" type="datetime1">
              <a:rPr lang="fr-FR" cap="all" smtClean="0">
                <a:latin typeface="Marianne" panose="02000000000000000000" pitchFamily="2" charset="0"/>
              </a:rPr>
              <a:pPr/>
              <a:t>12/12/2023</a:t>
            </a:fld>
            <a:endParaRPr lang="fr-FR" cap="all" dirty="0">
              <a:latin typeface="Marianne" panose="02000000000000000000" pitchFamily="2" charset="0"/>
            </a:endParaRPr>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latin typeface="Marianne" panose="02000000000000000000" pitchFamily="2" charset="0"/>
              </a:rPr>
              <a:pPr/>
              <a:t>2</a:t>
            </a:fld>
            <a:endParaRPr lang="fr-FR" dirty="0">
              <a:latin typeface="Marianne" panose="02000000000000000000" pitchFamily="2" charset="0"/>
            </a:endParaRPr>
          </a:p>
        </p:txBody>
      </p:sp>
      <p:sp>
        <p:nvSpPr>
          <p:cNvPr id="5" name="Espace réservé du pied de page 4"/>
          <p:cNvSpPr>
            <a:spLocks noGrp="1"/>
          </p:cNvSpPr>
          <p:nvPr>
            <p:ph type="ftr" sz="quarter" idx="3"/>
          </p:nvPr>
        </p:nvSpPr>
        <p:spPr/>
        <p:txBody>
          <a:bodyPr/>
          <a:lstStyle/>
          <a:p>
            <a:r>
              <a:rPr lang="fr-FR" dirty="0" smtClean="0">
                <a:latin typeface="Marianne" panose="02000000000000000000" pitchFamily="2" charset="0"/>
              </a:rPr>
              <a:t>Direction générale du travail</a:t>
            </a:r>
            <a:endParaRPr lang="fr-FR" dirty="0">
              <a:latin typeface="Marianne" panose="02000000000000000000" pitchFamily="2" charset="0"/>
            </a:endParaRPr>
          </a:p>
        </p:txBody>
      </p:sp>
      <p:sp>
        <p:nvSpPr>
          <p:cNvPr id="9" name="Rectangle 8"/>
          <p:cNvSpPr/>
          <p:nvPr/>
        </p:nvSpPr>
        <p:spPr>
          <a:xfrm>
            <a:off x="335747" y="2455115"/>
            <a:ext cx="11582699" cy="3139321"/>
          </a:xfrm>
          <a:prstGeom prst="rect">
            <a:avLst/>
          </a:prstGeom>
        </p:spPr>
        <p:txBody>
          <a:bodyPr wrap="square">
            <a:spAutoFit/>
          </a:bodyPr>
          <a:lstStyle/>
          <a:p>
            <a:pPr algn="just"/>
            <a:endParaRPr lang="fr-FR" sz="2400" b="1" dirty="0">
              <a:solidFill>
                <a:srgbClr val="002060"/>
              </a:solidFill>
              <a:latin typeface="Marianne" panose="02000000000000000000" pitchFamily="2" charset="0"/>
            </a:endParaRPr>
          </a:p>
          <a:p>
            <a:pPr marL="342891" indent="-342891" algn="just">
              <a:buFont typeface="Wingdings" panose="05000000000000000000" pitchFamily="2" charset="2"/>
              <a:buChar char="§"/>
            </a:pPr>
            <a:r>
              <a:rPr lang="fr-FR" sz="2400" b="1" dirty="0">
                <a:solidFill>
                  <a:srgbClr val="002060"/>
                </a:solidFill>
                <a:latin typeface="Marianne" panose="02000000000000000000" pitchFamily="2" charset="0"/>
              </a:rPr>
              <a:t>L’instruction DGT/DRH du 11 juin 2018 a précisé le cadre général d’intervention et d’organisation des services de renseignements</a:t>
            </a:r>
          </a:p>
          <a:p>
            <a:pPr algn="just"/>
            <a:endParaRPr lang="fr-FR" sz="2400" b="1" dirty="0">
              <a:solidFill>
                <a:srgbClr val="002060"/>
              </a:solidFill>
              <a:latin typeface="Marianne" panose="02000000000000000000" pitchFamily="2" charset="0"/>
            </a:endParaRPr>
          </a:p>
          <a:p>
            <a:pPr marL="342891" indent="-342891" algn="just">
              <a:buFont typeface="Wingdings" panose="05000000000000000000" pitchFamily="2" charset="2"/>
              <a:buChar char="§"/>
            </a:pPr>
            <a:r>
              <a:rPr lang="fr-FR" sz="2400" b="1" dirty="0">
                <a:solidFill>
                  <a:srgbClr val="002060"/>
                </a:solidFill>
                <a:latin typeface="Marianne" panose="02000000000000000000" pitchFamily="2" charset="0"/>
              </a:rPr>
              <a:t>En 2O22, évaluation de l’instruction auprès des agents portant sur un volet métier et un volet conditions de travail </a:t>
            </a:r>
          </a:p>
          <a:p>
            <a:pPr algn="just"/>
            <a:r>
              <a:rPr lang="fr-FR" b="1" dirty="0">
                <a:solidFill>
                  <a:srgbClr val="002060"/>
                </a:solidFill>
                <a:latin typeface="Marianne" panose="02000000000000000000" pitchFamily="2" charset="0"/>
              </a:rPr>
              <a:t>	</a:t>
            </a:r>
            <a:r>
              <a:rPr lang="fr-FR" dirty="0">
                <a:solidFill>
                  <a:srgbClr val="002060"/>
                </a:solidFill>
                <a:latin typeface="Marianne" panose="02000000000000000000" pitchFamily="2" charset="0"/>
              </a:rPr>
              <a:t>Un questionnaire en ligne : Taux de réponse important au questionnaire : 71,2%</a:t>
            </a:r>
          </a:p>
          <a:p>
            <a:pPr algn="just"/>
            <a:r>
              <a:rPr lang="fr-FR" dirty="0">
                <a:solidFill>
                  <a:srgbClr val="002060"/>
                </a:solidFill>
                <a:latin typeface="Marianne" panose="02000000000000000000" pitchFamily="2" charset="0"/>
              </a:rPr>
              <a:t>	Une exploitation en réunion régionale donnant lieu à des synthèses et à un bilan national</a:t>
            </a:r>
          </a:p>
          <a:p>
            <a:pPr algn="just"/>
            <a:r>
              <a:rPr lang="fr-FR" dirty="0">
                <a:solidFill>
                  <a:srgbClr val="002060"/>
                </a:solidFill>
                <a:latin typeface="Marianne" panose="02000000000000000000" pitchFamily="2" charset="0"/>
              </a:rPr>
              <a:t>	Trois déplacements dans les services : Nord, Hérault, Val d’Oise</a:t>
            </a:r>
          </a:p>
        </p:txBody>
      </p:sp>
      <p:pic>
        <p:nvPicPr>
          <p:cNvPr id="2" name="Image 1"/>
          <p:cNvPicPr>
            <a:picLocks noChangeAspect="1"/>
          </p:cNvPicPr>
          <p:nvPr/>
        </p:nvPicPr>
        <p:blipFill>
          <a:blip r:embed="rId3"/>
          <a:stretch>
            <a:fillRect/>
          </a:stretch>
        </p:blipFill>
        <p:spPr>
          <a:xfrm>
            <a:off x="10764952" y="740649"/>
            <a:ext cx="755969" cy="382049"/>
          </a:xfrm>
          <a:prstGeom prst="rect">
            <a:avLst/>
          </a:prstGeom>
        </p:spPr>
      </p:pic>
    </p:spTree>
    <p:extLst>
      <p:ext uri="{BB962C8B-B14F-4D97-AF65-F5344CB8AC3E}">
        <p14:creationId xmlns:p14="http://schemas.microsoft.com/office/powerpoint/2010/main" val="4001894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2"/>
          </p:nvPr>
        </p:nvSpPr>
        <p:spPr/>
        <p:txBody>
          <a:bodyPr/>
          <a:lstStyle/>
          <a:p>
            <a:pPr defTabSz="914377"/>
            <a:fld id="{D7698221-35EF-134F-B87A-568DECC70F29}" type="datetime1">
              <a:rPr lang="fr-FR" cap="all">
                <a:solidFill>
                  <a:prstClr val="black"/>
                </a:solidFill>
                <a:latin typeface="Marianne" panose="02000000000000000000" pitchFamily="2" charset="0"/>
              </a:rPr>
              <a:pPr defTabSz="914377"/>
              <a:t>12/12/2023</a:t>
            </a:fld>
            <a:endParaRPr lang="fr-FR" cap="all" dirty="0">
              <a:solidFill>
                <a:prstClr val="black"/>
              </a:solidFill>
              <a:latin typeface="Marianne" panose="02000000000000000000" pitchFamily="2" charset="0"/>
            </a:endParaRPr>
          </a:p>
        </p:txBody>
      </p:sp>
      <p:sp>
        <p:nvSpPr>
          <p:cNvPr id="4" name="Espace réservé du numéro de diapositive 3"/>
          <p:cNvSpPr>
            <a:spLocks noGrp="1"/>
          </p:cNvSpPr>
          <p:nvPr>
            <p:ph type="sldNum" sz="quarter" idx="4"/>
          </p:nvPr>
        </p:nvSpPr>
        <p:spPr/>
        <p:txBody>
          <a:bodyPr/>
          <a:lstStyle/>
          <a:p>
            <a:pPr defTabSz="914377"/>
            <a:fld id="{733122C9-A0B9-462F-8757-0847AD287B63}" type="slidenum">
              <a:rPr lang="fr-FR">
                <a:solidFill>
                  <a:prstClr val="black"/>
                </a:solidFill>
                <a:latin typeface="Marianne" panose="02000000000000000000" pitchFamily="2" charset="0"/>
              </a:rPr>
              <a:pPr defTabSz="914377"/>
              <a:t>3</a:t>
            </a:fld>
            <a:endParaRPr lang="fr-FR" dirty="0">
              <a:solidFill>
                <a:prstClr val="black"/>
              </a:solidFill>
              <a:latin typeface="Marianne" panose="02000000000000000000" pitchFamily="2" charset="0"/>
            </a:endParaRPr>
          </a:p>
        </p:txBody>
      </p:sp>
      <p:sp>
        <p:nvSpPr>
          <p:cNvPr id="5" name="Espace réservé du pied de page 4"/>
          <p:cNvSpPr>
            <a:spLocks noGrp="1"/>
          </p:cNvSpPr>
          <p:nvPr>
            <p:ph type="ftr" sz="quarter" idx="3"/>
          </p:nvPr>
        </p:nvSpPr>
        <p:spPr/>
        <p:txBody>
          <a:bodyPr/>
          <a:lstStyle/>
          <a:p>
            <a:pPr defTabSz="914377"/>
            <a:r>
              <a:rPr lang="fr-FR" dirty="0">
                <a:solidFill>
                  <a:prstClr val="black"/>
                </a:solidFill>
                <a:latin typeface="Marianne" panose="02000000000000000000" pitchFamily="2" charset="0"/>
              </a:rPr>
              <a:t>Direction générale du travail</a:t>
            </a:r>
          </a:p>
        </p:txBody>
      </p:sp>
      <p:sp>
        <p:nvSpPr>
          <p:cNvPr id="6" name="Titre 1"/>
          <p:cNvSpPr txBox="1">
            <a:spLocks/>
          </p:cNvSpPr>
          <p:nvPr/>
        </p:nvSpPr>
        <p:spPr>
          <a:xfrm>
            <a:off x="2994688" y="1190459"/>
            <a:ext cx="8686801" cy="124819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914377"/>
            <a:r>
              <a:rPr lang="fr-FR" sz="2500" b="1" dirty="0">
                <a:solidFill>
                  <a:srgbClr val="002060"/>
                </a:solidFill>
                <a:latin typeface="Marianne" panose="02000000000000000000" pitchFamily="2" charset="0"/>
              </a:rPr>
              <a:t>Principaux enseignements / problématiques soulevées</a:t>
            </a:r>
            <a:r>
              <a:rPr lang="fr-FR" dirty="0">
                <a:solidFill>
                  <a:prstClr val="black"/>
                </a:solidFill>
                <a:latin typeface="Calibri Light" panose="020F0302020204030204"/>
              </a:rPr>
              <a:t> </a:t>
            </a:r>
            <a:r>
              <a:rPr lang="fr-FR" sz="2600" b="1" dirty="0">
                <a:solidFill>
                  <a:srgbClr val="002060"/>
                </a:solidFill>
                <a:latin typeface="Marianne" panose="02000000000000000000" pitchFamily="2" charset="0"/>
              </a:rPr>
              <a:t>du bilan </a:t>
            </a:r>
          </a:p>
        </p:txBody>
      </p:sp>
      <p:sp>
        <p:nvSpPr>
          <p:cNvPr id="2" name="Rectangle 1"/>
          <p:cNvSpPr/>
          <p:nvPr/>
        </p:nvSpPr>
        <p:spPr>
          <a:xfrm>
            <a:off x="431801" y="2379706"/>
            <a:ext cx="11431336" cy="3540200"/>
          </a:xfrm>
          <a:prstGeom prst="rect">
            <a:avLst/>
          </a:prstGeom>
        </p:spPr>
        <p:txBody>
          <a:bodyPr wrap="square">
            <a:spAutoFit/>
          </a:bodyPr>
          <a:lstStyle/>
          <a:p>
            <a:pPr marL="342891" indent="-342891" algn="just" defTabSz="914377">
              <a:buFont typeface="Wingdings" panose="05000000000000000000" pitchFamily="2" charset="2"/>
              <a:buChar char="Ø"/>
            </a:pPr>
            <a:r>
              <a:rPr lang="fr-FR" sz="1867" dirty="0">
                <a:solidFill>
                  <a:srgbClr val="002060"/>
                </a:solidFill>
                <a:latin typeface="Marianne" panose="02000000000000000000" pitchFamily="2" charset="0"/>
              </a:rPr>
              <a:t>appels téléphoniques/numéro unique : appel hors champ de compétence et appels d’autres départements. </a:t>
            </a:r>
          </a:p>
          <a:p>
            <a:pPr marL="342891" indent="-342891" algn="just" defTabSz="914377">
              <a:buFont typeface="Calibri" panose="020F0502020204030204" pitchFamily="34" charset="0"/>
              <a:buChar char="→"/>
            </a:pPr>
            <a:r>
              <a:rPr lang="fr-FR" sz="1867" dirty="0">
                <a:solidFill>
                  <a:srgbClr val="002060"/>
                </a:solidFill>
                <a:latin typeface="Marianne" panose="02000000000000000000" pitchFamily="2" charset="0"/>
              </a:rPr>
              <a:t>Suggestions : communiquer sur les champs de compétence des SR et depuis l’OTE clarifier les attributions des services</a:t>
            </a:r>
          </a:p>
          <a:p>
            <a:pPr marL="342891" indent="-342891" algn="just" defTabSz="914377">
              <a:buFont typeface="Wingdings" panose="05000000000000000000" pitchFamily="2" charset="2"/>
              <a:buChar char="Ø"/>
            </a:pPr>
            <a:r>
              <a:rPr lang="fr-FR" sz="1867" dirty="0">
                <a:solidFill>
                  <a:srgbClr val="002060"/>
                </a:solidFill>
                <a:latin typeface="Marianne" panose="02000000000000000000" pitchFamily="2" charset="0"/>
              </a:rPr>
              <a:t>Accueil physique : accueil sur RDV appréciable pour les agents et l’usager </a:t>
            </a:r>
          </a:p>
          <a:p>
            <a:pPr marL="342891" indent="-342891" algn="just" defTabSz="914377">
              <a:buFont typeface="Calibri" panose="020F0502020204030204" pitchFamily="34" charset="0"/>
              <a:buChar char="→"/>
            </a:pPr>
            <a:r>
              <a:rPr lang="fr-FR" sz="1867" dirty="0">
                <a:solidFill>
                  <a:srgbClr val="002060"/>
                </a:solidFill>
                <a:latin typeface="Marianne" panose="02000000000000000000" pitchFamily="2" charset="0"/>
              </a:rPr>
              <a:t> Suggestions : meilleure visibilité de la page dédiée à la prise de RDV,  clarifier l’information pour la prise de RDV, outil pour qualifier la demande quand un applicatif existe, </a:t>
            </a:r>
          </a:p>
          <a:p>
            <a:pPr marL="342891" indent="-342891" algn="just" defTabSz="914377">
              <a:buFont typeface="Wingdings" panose="05000000000000000000" pitchFamily="2" charset="2"/>
              <a:buChar char="Ø"/>
            </a:pPr>
            <a:r>
              <a:rPr lang="fr-FR" sz="1867" dirty="0">
                <a:solidFill>
                  <a:srgbClr val="002060"/>
                </a:solidFill>
                <a:latin typeface="Marianne" panose="02000000000000000000" pitchFamily="2" charset="0"/>
              </a:rPr>
              <a:t>Réponse écrite : augmentation du nombre de saisine, imprécisions des demandes, problème d’orientation des courriel (54,3% des répondants reçoivent souvent des courriels ne relevant pas de leur champ de compétence), </a:t>
            </a:r>
          </a:p>
          <a:p>
            <a:pPr marL="342891" indent="-342891" algn="just" defTabSz="914377">
              <a:buFont typeface="Calibri" panose="020F0502020204030204" pitchFamily="34" charset="0"/>
              <a:buChar char="→"/>
            </a:pPr>
            <a:r>
              <a:rPr lang="fr-FR" sz="1867" dirty="0">
                <a:solidFill>
                  <a:srgbClr val="002060"/>
                </a:solidFill>
                <a:latin typeface="Marianne" panose="02000000000000000000" pitchFamily="2" charset="0"/>
              </a:rPr>
              <a:t> Suggestions : questionnaire pour caractériser la demande, attention au public éloigné du numérique</a:t>
            </a:r>
          </a:p>
        </p:txBody>
      </p:sp>
      <p:pic>
        <p:nvPicPr>
          <p:cNvPr id="7" name="Image 6"/>
          <p:cNvPicPr>
            <a:picLocks noChangeAspect="1"/>
          </p:cNvPicPr>
          <p:nvPr/>
        </p:nvPicPr>
        <p:blipFill>
          <a:blip r:embed="rId3"/>
          <a:stretch>
            <a:fillRect/>
          </a:stretch>
        </p:blipFill>
        <p:spPr>
          <a:xfrm>
            <a:off x="10386966" y="700818"/>
            <a:ext cx="755969" cy="382049"/>
          </a:xfrm>
          <a:prstGeom prst="rect">
            <a:avLst/>
          </a:prstGeom>
        </p:spPr>
      </p:pic>
    </p:spTree>
    <p:extLst>
      <p:ext uri="{BB962C8B-B14F-4D97-AF65-F5344CB8AC3E}">
        <p14:creationId xmlns:p14="http://schemas.microsoft.com/office/powerpoint/2010/main" val="2129995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2"/>
          </p:nvPr>
        </p:nvSpPr>
        <p:spPr/>
        <p:txBody>
          <a:bodyPr/>
          <a:lstStyle/>
          <a:p>
            <a:fld id="{D7698221-35EF-134F-B87A-568DECC70F29}" type="datetime1">
              <a:rPr lang="fr-FR" cap="all" smtClean="0">
                <a:latin typeface="Marianne" panose="02000000000000000000" pitchFamily="2" charset="0"/>
              </a:rPr>
              <a:pPr/>
              <a:t>12/12/2023</a:t>
            </a:fld>
            <a:endParaRPr lang="fr-FR" cap="all" dirty="0">
              <a:latin typeface="Marianne" panose="02000000000000000000" pitchFamily="2" charset="0"/>
            </a:endParaRPr>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latin typeface="Marianne" panose="02000000000000000000" pitchFamily="2" charset="0"/>
              </a:rPr>
              <a:pPr/>
              <a:t>4</a:t>
            </a:fld>
            <a:endParaRPr lang="fr-FR" dirty="0">
              <a:latin typeface="Marianne" panose="02000000000000000000" pitchFamily="2" charset="0"/>
            </a:endParaRPr>
          </a:p>
        </p:txBody>
      </p:sp>
      <p:sp>
        <p:nvSpPr>
          <p:cNvPr id="5" name="Espace réservé du pied de page 4"/>
          <p:cNvSpPr>
            <a:spLocks noGrp="1"/>
          </p:cNvSpPr>
          <p:nvPr>
            <p:ph type="ftr" sz="quarter" idx="3"/>
          </p:nvPr>
        </p:nvSpPr>
        <p:spPr/>
        <p:txBody>
          <a:bodyPr/>
          <a:lstStyle/>
          <a:p>
            <a:r>
              <a:rPr lang="fr-FR" dirty="0" smtClean="0">
                <a:latin typeface="Marianne" panose="02000000000000000000" pitchFamily="2" charset="0"/>
              </a:rPr>
              <a:t>Direction générale du travail</a:t>
            </a:r>
            <a:endParaRPr lang="fr-FR" dirty="0">
              <a:latin typeface="Marianne" panose="02000000000000000000" pitchFamily="2" charset="0"/>
            </a:endParaRPr>
          </a:p>
        </p:txBody>
      </p:sp>
      <p:sp>
        <p:nvSpPr>
          <p:cNvPr id="2" name="Rectangle 1"/>
          <p:cNvSpPr/>
          <p:nvPr/>
        </p:nvSpPr>
        <p:spPr>
          <a:xfrm>
            <a:off x="431801" y="2379706"/>
            <a:ext cx="11431336" cy="4443076"/>
          </a:xfrm>
          <a:prstGeom prst="rect">
            <a:avLst/>
          </a:prstGeom>
        </p:spPr>
        <p:txBody>
          <a:bodyPr wrap="square">
            <a:spAutoFit/>
          </a:bodyPr>
          <a:lstStyle/>
          <a:p>
            <a:pPr marL="342891" indent="-342891" algn="just">
              <a:buFont typeface="Wingdings" panose="05000000000000000000" pitchFamily="2" charset="2"/>
              <a:buChar char="Ø"/>
            </a:pPr>
            <a:r>
              <a:rPr lang="fr-FR" sz="1867" dirty="0">
                <a:solidFill>
                  <a:srgbClr val="002060"/>
                </a:solidFill>
                <a:latin typeface="Marianne" panose="02000000000000000000" pitchFamily="2" charset="0"/>
              </a:rPr>
              <a:t>Relation avec les UC : Echange d’information plutôt informel, dépendant de la proximité entre les services, marqué par une distension des échanges pour plusieurs raisons (charge de travail, manque de temps, objectifs différents). Pourtant, pour la plupart des agents, ces relations sont considérées comme fondamentales .</a:t>
            </a:r>
          </a:p>
          <a:p>
            <a:pPr marL="342891" indent="-342891" algn="just">
              <a:buFont typeface="Calibri" panose="020F0502020204030204" pitchFamily="34" charset="0"/>
              <a:buChar char="→"/>
            </a:pPr>
            <a:r>
              <a:rPr lang="fr-FR" sz="1867" dirty="0">
                <a:solidFill>
                  <a:srgbClr val="002060"/>
                </a:solidFill>
                <a:latin typeface="Marianne" panose="02000000000000000000" pitchFamily="2" charset="0"/>
              </a:rPr>
              <a:t> Attentes : disposer d’informations sur les plans d’action et les problématiques en cours, influer sur les actions locales des UC, temps d’échange avec les UC.</a:t>
            </a:r>
          </a:p>
          <a:p>
            <a:pPr marL="342891" indent="-342891" algn="just">
              <a:buFont typeface="Wingdings" panose="05000000000000000000" pitchFamily="2" charset="2"/>
              <a:buChar char="Ø"/>
            </a:pPr>
            <a:r>
              <a:rPr lang="fr-FR" sz="1867" dirty="0">
                <a:solidFill>
                  <a:srgbClr val="002060"/>
                </a:solidFill>
                <a:latin typeface="Marianne" panose="02000000000000000000" pitchFamily="2" charset="0"/>
              </a:rPr>
              <a:t>Les conditions de travail : Un environnement de travail globalement satisfaisant, la quasi-totalité des répondants (94,8%) déclarent pouvoir bénéficier du télétravail et 73% en font usage avec un environnement matériel adapté (69,4%) et des outils numériques adaptés (86,1%). 18,5% des répondants sont dans une situation de travailleur isolé et 70% des travailleurs isolés ne bénéficient pas de mesures de prévention. 64,5% des répondants déclarent ne pas bénéficier d’un système d’alerte face aux risques d’incivilités et d’incidents ainsi que d’une information sur la procédure en cas d’incident (63,3%)</a:t>
            </a:r>
          </a:p>
          <a:p>
            <a:pPr marL="342891" indent="-342891" algn="just">
              <a:buFont typeface="Wingdings" panose="05000000000000000000" pitchFamily="2" charset="2"/>
              <a:buChar char="Ø"/>
            </a:pPr>
            <a:endParaRPr lang="fr-FR" sz="2000" dirty="0">
              <a:solidFill>
                <a:srgbClr val="002060"/>
              </a:solidFill>
            </a:endParaRPr>
          </a:p>
          <a:p>
            <a:pPr marL="342891" indent="-342891" algn="just">
              <a:buFont typeface="Wingdings" panose="05000000000000000000" pitchFamily="2" charset="2"/>
              <a:buChar char="Ø"/>
            </a:pPr>
            <a:endParaRPr lang="fr-FR" sz="2000" dirty="0">
              <a:solidFill>
                <a:srgbClr val="002060"/>
              </a:solidFill>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934" y="5226716"/>
            <a:ext cx="503735" cy="432963"/>
          </a:xfrm>
          <a:prstGeom prst="rect">
            <a:avLst/>
          </a:prstGeom>
        </p:spPr>
      </p:pic>
      <p:pic>
        <p:nvPicPr>
          <p:cNvPr id="8" name="Image 7"/>
          <p:cNvPicPr>
            <a:picLocks noChangeAspect="1"/>
          </p:cNvPicPr>
          <p:nvPr/>
        </p:nvPicPr>
        <p:blipFill>
          <a:blip r:embed="rId4"/>
          <a:stretch>
            <a:fillRect/>
          </a:stretch>
        </p:blipFill>
        <p:spPr>
          <a:xfrm>
            <a:off x="10386966" y="761133"/>
            <a:ext cx="755969" cy="382049"/>
          </a:xfrm>
          <a:prstGeom prst="rect">
            <a:avLst/>
          </a:prstGeom>
        </p:spPr>
      </p:pic>
    </p:spTree>
    <p:extLst>
      <p:ext uri="{BB962C8B-B14F-4D97-AF65-F5344CB8AC3E}">
        <p14:creationId xmlns:p14="http://schemas.microsoft.com/office/powerpoint/2010/main" val="2314429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2"/>
          </p:nvPr>
        </p:nvSpPr>
        <p:spPr/>
        <p:txBody>
          <a:bodyPr/>
          <a:lstStyle/>
          <a:p>
            <a:fld id="{D7698221-35EF-134F-B87A-568DECC70F29}" type="datetime1">
              <a:rPr lang="fr-FR" cap="all" smtClean="0">
                <a:latin typeface="Marianne" panose="02000000000000000000" pitchFamily="2" charset="0"/>
              </a:rPr>
              <a:pPr/>
              <a:t>12/12/2023</a:t>
            </a:fld>
            <a:endParaRPr lang="fr-FR" cap="all" dirty="0">
              <a:latin typeface="Marianne" panose="02000000000000000000" pitchFamily="2" charset="0"/>
            </a:endParaRPr>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latin typeface="Marianne" panose="02000000000000000000" pitchFamily="2" charset="0"/>
              </a:rPr>
              <a:pPr/>
              <a:t>5</a:t>
            </a:fld>
            <a:endParaRPr lang="fr-FR" dirty="0">
              <a:latin typeface="Marianne" panose="02000000000000000000" pitchFamily="2" charset="0"/>
            </a:endParaRPr>
          </a:p>
        </p:txBody>
      </p:sp>
      <p:sp>
        <p:nvSpPr>
          <p:cNvPr id="5" name="Espace réservé du pied de page 4"/>
          <p:cNvSpPr>
            <a:spLocks noGrp="1"/>
          </p:cNvSpPr>
          <p:nvPr>
            <p:ph type="ftr" sz="quarter" idx="3"/>
          </p:nvPr>
        </p:nvSpPr>
        <p:spPr/>
        <p:txBody>
          <a:bodyPr/>
          <a:lstStyle/>
          <a:p>
            <a:r>
              <a:rPr lang="fr-FR" dirty="0" smtClean="0">
                <a:latin typeface="Marianne" panose="02000000000000000000" pitchFamily="2" charset="0"/>
              </a:rPr>
              <a:t>Direction générale du travail</a:t>
            </a:r>
            <a:endParaRPr lang="fr-FR" dirty="0">
              <a:latin typeface="Marianne" panose="02000000000000000000" pitchFamily="2" charset="0"/>
            </a:endParaRPr>
          </a:p>
        </p:txBody>
      </p:sp>
      <p:sp>
        <p:nvSpPr>
          <p:cNvPr id="6" name="Titre 1"/>
          <p:cNvSpPr txBox="1">
            <a:spLocks/>
          </p:cNvSpPr>
          <p:nvPr/>
        </p:nvSpPr>
        <p:spPr>
          <a:xfrm>
            <a:off x="3176337" y="740648"/>
            <a:ext cx="8686801" cy="1445325"/>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600" b="1" dirty="0">
              <a:solidFill>
                <a:srgbClr val="002060"/>
              </a:solidFill>
              <a:latin typeface="Marianne" panose="02000000000000000000" pitchFamily="2" charset="0"/>
            </a:endParaRPr>
          </a:p>
        </p:txBody>
      </p:sp>
      <p:sp>
        <p:nvSpPr>
          <p:cNvPr id="7" name="Rectangle 6"/>
          <p:cNvSpPr/>
          <p:nvPr/>
        </p:nvSpPr>
        <p:spPr>
          <a:xfrm>
            <a:off x="629987" y="2303416"/>
            <a:ext cx="11233151" cy="4093428"/>
          </a:xfrm>
          <a:prstGeom prst="rect">
            <a:avLst/>
          </a:prstGeom>
        </p:spPr>
        <p:txBody>
          <a:bodyPr wrap="square">
            <a:spAutoFit/>
          </a:bodyPr>
          <a:lstStyle/>
          <a:p>
            <a:pPr marL="342891" indent="-342891" algn="just">
              <a:buFont typeface="Wingdings" panose="05000000000000000000" pitchFamily="2" charset="2"/>
              <a:buChar char="§"/>
            </a:pPr>
            <a:r>
              <a:rPr lang="fr-FR" sz="2400" b="1" dirty="0">
                <a:solidFill>
                  <a:srgbClr val="002060"/>
                </a:solidFill>
                <a:latin typeface="Marianne" panose="02000000000000000000" pitchFamily="2" charset="0"/>
              </a:rPr>
              <a:t>Un séminaire des services de renseignements des 27 et 28 septembre 2022 à l’INTEFP</a:t>
            </a:r>
          </a:p>
          <a:p>
            <a:pPr marL="835004" lvl="1" indent="-285744" algn="just">
              <a:buFontTx/>
              <a:buChar char="-"/>
            </a:pPr>
            <a:r>
              <a:rPr lang="fr-FR" sz="2400" b="1" dirty="0">
                <a:solidFill>
                  <a:srgbClr val="002060"/>
                </a:solidFill>
                <a:latin typeface="Marianne" panose="02000000000000000000" pitchFamily="2" charset="0"/>
              </a:rPr>
              <a:t>Participation de 110 agents</a:t>
            </a:r>
          </a:p>
          <a:p>
            <a:pPr marL="835004" lvl="1" indent="-285744" algn="just">
              <a:buFontTx/>
              <a:buChar char="-"/>
            </a:pPr>
            <a:r>
              <a:rPr lang="fr-FR" sz="2400" b="1" dirty="0">
                <a:solidFill>
                  <a:srgbClr val="002060"/>
                </a:solidFill>
                <a:latin typeface="Marianne" panose="02000000000000000000" pitchFamily="2" charset="0"/>
              </a:rPr>
              <a:t>Échanges nourris sur le retour du questionnaire</a:t>
            </a:r>
          </a:p>
          <a:p>
            <a:pPr marL="835004" lvl="1" indent="-285744" algn="just">
              <a:buFontTx/>
              <a:buChar char="-"/>
            </a:pPr>
            <a:r>
              <a:rPr lang="fr-FR" sz="2400" b="1" dirty="0">
                <a:solidFill>
                  <a:srgbClr val="002060"/>
                </a:solidFill>
                <a:latin typeface="Marianne" panose="02000000000000000000" pitchFamily="2" charset="0"/>
              </a:rPr>
              <a:t>Travaux en ateliers :</a:t>
            </a:r>
          </a:p>
          <a:p>
            <a:pPr marL="1349341" lvl="2" indent="-342891" algn="just">
              <a:buFont typeface="Wingdings" panose="05000000000000000000" pitchFamily="2" charset="2"/>
              <a:buChar char="Ø"/>
            </a:pPr>
            <a:r>
              <a:rPr lang="fr-FR" sz="2000" dirty="0">
                <a:solidFill>
                  <a:srgbClr val="002060"/>
                </a:solidFill>
                <a:latin typeface="Marianne" panose="02000000000000000000" pitchFamily="2" charset="0"/>
              </a:rPr>
              <a:t>La place des services de renseignements dans le SIT, dans la mise en œuvre de la politique du travail</a:t>
            </a:r>
          </a:p>
          <a:p>
            <a:pPr marL="1292193" lvl="2" indent="-285744" algn="just">
              <a:buFont typeface="Wingdings" panose="05000000000000000000" pitchFamily="2" charset="2"/>
              <a:buChar char="Ø"/>
            </a:pPr>
            <a:r>
              <a:rPr lang="fr-FR" sz="2000" dirty="0">
                <a:solidFill>
                  <a:srgbClr val="002060"/>
                </a:solidFill>
                <a:latin typeface="Marianne" panose="02000000000000000000" pitchFamily="2" charset="0"/>
              </a:rPr>
              <a:t>Comment toucher le public le plus éloigné du droit</a:t>
            </a:r>
          </a:p>
          <a:p>
            <a:pPr marL="1292193" lvl="2" indent="-285744" algn="just">
              <a:buFont typeface="Wingdings" panose="05000000000000000000" pitchFamily="2" charset="2"/>
              <a:buChar char="Ø"/>
            </a:pPr>
            <a:r>
              <a:rPr lang="fr-FR" sz="2000" dirty="0">
                <a:solidFill>
                  <a:srgbClr val="002060"/>
                </a:solidFill>
                <a:latin typeface="Marianne" panose="02000000000000000000" pitchFamily="2" charset="0"/>
              </a:rPr>
              <a:t>Les outils partagés de gestion de l’organisation et de l’appui au geste métier</a:t>
            </a:r>
          </a:p>
          <a:p>
            <a:pPr marL="1006450" lvl="2" algn="just"/>
            <a:endParaRPr lang="fr-FR" sz="2000" dirty="0">
              <a:solidFill>
                <a:srgbClr val="002060"/>
              </a:solidFill>
              <a:latin typeface="Marianne" panose="02000000000000000000" pitchFamily="2" charset="0"/>
            </a:endParaRPr>
          </a:p>
          <a:p>
            <a:pPr marL="549261" indent="-457189" algn="just">
              <a:buFont typeface="Wingdings" panose="05000000000000000000" pitchFamily="2" charset="2"/>
              <a:buChar char="§"/>
            </a:pPr>
            <a:r>
              <a:rPr lang="fr-FR" sz="2000" b="1" dirty="0">
                <a:solidFill>
                  <a:srgbClr val="002060"/>
                </a:solidFill>
                <a:latin typeface="Marianne" panose="02000000000000000000" pitchFamily="2" charset="0"/>
              </a:rPr>
              <a:t>En 2021 : groupe de travail piloté par la DREETS CVL formule des propositions  fin 2021 à la Ministre du travail visant à assurer un meilleur accès au droit par les usagers</a:t>
            </a:r>
            <a:endParaRPr lang="fr-FR" sz="2000" dirty="0">
              <a:solidFill>
                <a:srgbClr val="002060"/>
              </a:solidFill>
              <a:latin typeface="Marianne" panose="02000000000000000000" pitchFamily="2" charset="0"/>
            </a:endParaRPr>
          </a:p>
        </p:txBody>
      </p:sp>
    </p:spTree>
    <p:extLst>
      <p:ext uri="{BB962C8B-B14F-4D97-AF65-F5344CB8AC3E}">
        <p14:creationId xmlns:p14="http://schemas.microsoft.com/office/powerpoint/2010/main" val="1720047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459539" y="2459665"/>
            <a:ext cx="11205412" cy="3918337"/>
          </a:xfrm>
        </p:spPr>
        <p:txBody>
          <a:bodyPr>
            <a:normAutofit/>
          </a:bodyPr>
          <a:lstStyle/>
          <a:p>
            <a:pPr lvl="0" algn="just">
              <a:buFont typeface="Wingdings" panose="05000000000000000000" pitchFamily="2" charset="2"/>
              <a:buChar char="§"/>
            </a:pPr>
            <a:r>
              <a:rPr lang="fr-FR" sz="3000" cap="none" dirty="0">
                <a:solidFill>
                  <a:srgbClr val="002060"/>
                </a:solidFill>
                <a:latin typeface="Marianne" panose="02000000000000000000" pitchFamily="2" charset="0"/>
              </a:rPr>
              <a:t>Note d’orientation présentant des objectifs pour l’année 2023-2024 et une feuille de route </a:t>
            </a:r>
          </a:p>
          <a:p>
            <a:pPr marL="0" indent="0" algn="just">
              <a:buNone/>
            </a:pPr>
            <a:r>
              <a:rPr lang="fr-FR" sz="2133" b="0" cap="none" dirty="0">
                <a:solidFill>
                  <a:srgbClr val="002060"/>
                </a:solidFill>
                <a:latin typeface="Marianne" panose="02000000000000000000" pitchFamily="2" charset="0"/>
              </a:rPr>
              <a:t>Les objectifs à échéance 2024 : </a:t>
            </a:r>
          </a:p>
          <a:p>
            <a:pPr marL="0" indent="0" algn="just">
              <a:buNone/>
            </a:pPr>
            <a:endParaRPr lang="fr-FR" sz="2133" b="0" cap="none" dirty="0">
              <a:solidFill>
                <a:srgbClr val="002060"/>
              </a:solidFill>
              <a:latin typeface="Marianne" panose="02000000000000000000" pitchFamily="2" charset="0"/>
            </a:endParaRPr>
          </a:p>
          <a:p>
            <a:pPr lvl="0" algn="just">
              <a:buFont typeface="Wingdings" panose="05000000000000000000" pitchFamily="2" charset="2"/>
              <a:buChar char="Ø"/>
            </a:pPr>
            <a:r>
              <a:rPr lang="fr-FR" sz="2133" b="0" cap="none" dirty="0">
                <a:solidFill>
                  <a:srgbClr val="002060"/>
                </a:solidFill>
                <a:latin typeface="Marianne" panose="02000000000000000000" pitchFamily="2" charset="0"/>
              </a:rPr>
              <a:t>Définir l’offre socle des services de renseignements en droit du travail </a:t>
            </a:r>
          </a:p>
          <a:p>
            <a:pPr lvl="0" algn="just">
              <a:buFont typeface="Wingdings" panose="05000000000000000000" pitchFamily="2" charset="2"/>
              <a:buChar char="Ø"/>
            </a:pPr>
            <a:r>
              <a:rPr lang="fr-FR" sz="2133" b="0" cap="none" dirty="0" smtClean="0">
                <a:solidFill>
                  <a:srgbClr val="002060"/>
                </a:solidFill>
                <a:latin typeface="Marianne" panose="02000000000000000000" pitchFamily="2" charset="0"/>
              </a:rPr>
              <a:t>Déployer des outils permettant </a:t>
            </a:r>
            <a:r>
              <a:rPr lang="fr-FR" sz="2133" b="0" cap="none" dirty="0">
                <a:solidFill>
                  <a:srgbClr val="002060"/>
                </a:solidFill>
                <a:latin typeface="Marianne" panose="02000000000000000000" pitchFamily="2" charset="0"/>
              </a:rPr>
              <a:t>de réaffirmer la position des SR au sein du système d’inspection du travail. </a:t>
            </a:r>
          </a:p>
          <a:p>
            <a:pPr marL="0" indent="0" algn="just">
              <a:buNone/>
            </a:pPr>
            <a:endParaRPr lang="fr-FR" sz="2400" b="0" cap="none" dirty="0">
              <a:solidFill>
                <a:srgbClr val="002060"/>
              </a:solidFill>
            </a:endParaRPr>
          </a:p>
          <a:p>
            <a:pPr marL="0" indent="0">
              <a:buNone/>
            </a:pPr>
            <a:endParaRPr lang="fr-FR" sz="4267" dirty="0">
              <a:solidFill>
                <a:srgbClr val="002060"/>
              </a:solidFill>
              <a:latin typeface="Marianne" panose="02000000000000000000" pitchFamily="2" charset="0"/>
            </a:endParaRPr>
          </a:p>
        </p:txBody>
      </p:sp>
      <p:sp>
        <p:nvSpPr>
          <p:cNvPr id="3" name="Espace réservé de la date 2"/>
          <p:cNvSpPr>
            <a:spLocks noGrp="1"/>
          </p:cNvSpPr>
          <p:nvPr>
            <p:ph type="dt" sz="half" idx="2"/>
          </p:nvPr>
        </p:nvSpPr>
        <p:spPr/>
        <p:txBody>
          <a:bodyPr/>
          <a:lstStyle/>
          <a:p>
            <a:fld id="{D7698221-35EF-134F-B87A-568DECC70F29}" type="datetime1">
              <a:rPr lang="fr-FR" cap="all" smtClean="0">
                <a:latin typeface="Marianne" panose="02000000000000000000" pitchFamily="2" charset="0"/>
              </a:rPr>
              <a:pPr/>
              <a:t>12/12/2023</a:t>
            </a:fld>
            <a:endParaRPr lang="fr-FR" cap="all" dirty="0">
              <a:latin typeface="Marianne" panose="02000000000000000000" pitchFamily="2" charset="0"/>
            </a:endParaRPr>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latin typeface="Marianne" panose="02000000000000000000" pitchFamily="2" charset="0"/>
              </a:rPr>
              <a:pPr/>
              <a:t>6</a:t>
            </a:fld>
            <a:endParaRPr lang="fr-FR" dirty="0">
              <a:latin typeface="Marianne" panose="02000000000000000000" pitchFamily="2" charset="0"/>
            </a:endParaRPr>
          </a:p>
        </p:txBody>
      </p:sp>
      <p:sp>
        <p:nvSpPr>
          <p:cNvPr id="5" name="Espace réservé du pied de page 4"/>
          <p:cNvSpPr>
            <a:spLocks noGrp="1"/>
          </p:cNvSpPr>
          <p:nvPr>
            <p:ph type="ftr" sz="quarter" idx="3"/>
          </p:nvPr>
        </p:nvSpPr>
        <p:spPr/>
        <p:txBody>
          <a:bodyPr/>
          <a:lstStyle/>
          <a:p>
            <a:r>
              <a:rPr lang="fr-FR" dirty="0" smtClean="0">
                <a:latin typeface="Marianne" panose="02000000000000000000" pitchFamily="2" charset="0"/>
              </a:rPr>
              <a:t>Direction générale du travail</a:t>
            </a:r>
            <a:endParaRPr lang="fr-FR" dirty="0">
              <a:latin typeface="Marianne" panose="02000000000000000000" pitchFamily="2" charset="0"/>
            </a:endParaRPr>
          </a:p>
        </p:txBody>
      </p:sp>
      <p:pic>
        <p:nvPicPr>
          <p:cNvPr id="6" name="Image 5"/>
          <p:cNvPicPr>
            <a:picLocks noChangeAspect="1"/>
          </p:cNvPicPr>
          <p:nvPr/>
        </p:nvPicPr>
        <p:blipFill>
          <a:blip r:embed="rId2"/>
          <a:stretch>
            <a:fillRect/>
          </a:stretch>
        </p:blipFill>
        <p:spPr>
          <a:xfrm>
            <a:off x="10320470" y="787352"/>
            <a:ext cx="755969" cy="382049"/>
          </a:xfrm>
          <a:prstGeom prst="rect">
            <a:avLst/>
          </a:prstGeom>
        </p:spPr>
      </p:pic>
    </p:spTree>
    <p:extLst>
      <p:ext uri="{BB962C8B-B14F-4D97-AF65-F5344CB8AC3E}">
        <p14:creationId xmlns:p14="http://schemas.microsoft.com/office/powerpoint/2010/main" val="3105436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431800" y="2468895"/>
            <a:ext cx="11232000" cy="3360372"/>
          </a:xfrm>
        </p:spPr>
        <p:txBody>
          <a:bodyPr>
            <a:normAutofit/>
          </a:bodyPr>
          <a:lstStyle/>
          <a:p>
            <a:pPr marL="0" indent="0" algn="just">
              <a:buNone/>
            </a:pPr>
            <a:r>
              <a:rPr lang="fr-FR" sz="2000" b="0" cap="none" dirty="0">
                <a:solidFill>
                  <a:srgbClr val="002060"/>
                </a:solidFill>
                <a:latin typeface="Marianne" panose="02000000000000000000" pitchFamily="2" charset="0"/>
              </a:rPr>
              <a:t>A cet effet, constitution d’un comité de pilotage présidé par la DGT associant </a:t>
            </a:r>
            <a:r>
              <a:rPr lang="fr-FR" sz="2000" b="0" cap="none" dirty="0" smtClean="0">
                <a:solidFill>
                  <a:srgbClr val="002060"/>
                </a:solidFill>
                <a:latin typeface="Marianne" panose="02000000000000000000" pitchFamily="2" charset="0"/>
              </a:rPr>
              <a:t>les </a:t>
            </a:r>
            <a:r>
              <a:rPr lang="fr-FR" sz="2000" b="0" cap="none" dirty="0">
                <a:solidFill>
                  <a:srgbClr val="002060"/>
                </a:solidFill>
                <a:latin typeface="Marianne" panose="02000000000000000000" pitchFamily="2" charset="0"/>
              </a:rPr>
              <a:t>services afin : </a:t>
            </a:r>
          </a:p>
          <a:p>
            <a:pPr algn="just">
              <a:buFontTx/>
              <a:buChar char="-"/>
            </a:pPr>
            <a:r>
              <a:rPr lang="fr-FR" sz="2000" b="0" cap="none" dirty="0">
                <a:solidFill>
                  <a:srgbClr val="002060"/>
                </a:solidFill>
                <a:latin typeface="Marianne" panose="02000000000000000000" pitchFamily="2" charset="0"/>
              </a:rPr>
              <a:t>de définir l’offre socle des SRDT :  l’offre socle s’entend du service qui doit être rendu a minima par les services en ce qui concerne l’accès au droit du travail et de </a:t>
            </a:r>
            <a:r>
              <a:rPr lang="fr-FR" sz="2000" b="0" cap="none" dirty="0" smtClean="0">
                <a:solidFill>
                  <a:srgbClr val="002060"/>
                </a:solidFill>
                <a:latin typeface="Marianne" panose="02000000000000000000" pitchFamily="2" charset="0"/>
              </a:rPr>
              <a:t>la manière </a:t>
            </a:r>
            <a:r>
              <a:rPr lang="fr-FR" sz="2000" b="0" cap="none" dirty="0">
                <a:solidFill>
                  <a:srgbClr val="002060"/>
                </a:solidFill>
                <a:latin typeface="Marianne" panose="02000000000000000000" pitchFamily="2" charset="0"/>
              </a:rPr>
              <a:t>la plus homogène possible sur le territoire</a:t>
            </a:r>
          </a:p>
          <a:p>
            <a:pPr algn="just">
              <a:buFontTx/>
              <a:buChar char="-"/>
            </a:pPr>
            <a:r>
              <a:rPr lang="fr-FR" sz="2000" b="0" cap="none" dirty="0">
                <a:solidFill>
                  <a:srgbClr val="002060"/>
                </a:solidFill>
                <a:latin typeface="Marianne" panose="02000000000000000000" pitchFamily="2" charset="0"/>
              </a:rPr>
              <a:t>d’installer et de suivre le fonctionnement du groupe de travail chargé de réfléchir au développement d’un outil numérique d’appui et de pilotage pour les SRDT. </a:t>
            </a:r>
          </a:p>
          <a:p>
            <a:pPr algn="just">
              <a:buFontTx/>
              <a:buChar char="-"/>
            </a:pPr>
            <a:r>
              <a:rPr lang="fr-FR" sz="2000" b="0" cap="none" dirty="0">
                <a:solidFill>
                  <a:srgbClr val="002060"/>
                </a:solidFill>
                <a:latin typeface="Marianne" panose="02000000000000000000" pitchFamily="2" charset="0"/>
              </a:rPr>
              <a:t>de promouvoir et d’outiller les SRDT sur les nouvelles formes d’interventions</a:t>
            </a:r>
            <a:endParaRPr lang="fr-FR" dirty="0"/>
          </a:p>
        </p:txBody>
      </p:sp>
      <p:sp>
        <p:nvSpPr>
          <p:cNvPr id="4" name="ZoneTexte 3"/>
          <p:cNvSpPr txBox="1"/>
          <p:nvPr/>
        </p:nvSpPr>
        <p:spPr>
          <a:xfrm>
            <a:off x="4411579" y="1451813"/>
            <a:ext cx="6521116" cy="646331"/>
          </a:xfrm>
          <a:prstGeom prst="rect">
            <a:avLst/>
          </a:prstGeom>
          <a:noFill/>
        </p:spPr>
        <p:txBody>
          <a:bodyPr wrap="square" rtlCol="0">
            <a:spAutoFit/>
          </a:bodyPr>
          <a:lstStyle/>
          <a:p>
            <a:r>
              <a:rPr lang="fr-FR" sz="3600" b="1" dirty="0">
                <a:solidFill>
                  <a:srgbClr val="002060"/>
                </a:solidFill>
              </a:rPr>
              <a:t>Feuille de route </a:t>
            </a:r>
          </a:p>
        </p:txBody>
      </p:sp>
      <p:sp>
        <p:nvSpPr>
          <p:cNvPr id="5" name="Espace réservé du pied de page 4"/>
          <p:cNvSpPr>
            <a:spLocks noGrp="1"/>
          </p:cNvSpPr>
          <p:nvPr>
            <p:ph type="ftr" sz="quarter" idx="3"/>
          </p:nvPr>
        </p:nvSpPr>
        <p:spPr>
          <a:xfrm>
            <a:off x="3825043" y="260648"/>
            <a:ext cx="7839908" cy="480000"/>
          </a:xfrm>
        </p:spPr>
        <p:txBody>
          <a:bodyPr/>
          <a:lstStyle/>
          <a:p>
            <a:r>
              <a:rPr lang="fr-FR" dirty="0" smtClean="0">
                <a:latin typeface="Marianne" panose="02000000000000000000" pitchFamily="2" charset="0"/>
              </a:rPr>
              <a:t>Direction générale du travail</a:t>
            </a:r>
            <a:endParaRPr lang="fr-FR" dirty="0">
              <a:latin typeface="Marianne" panose="02000000000000000000" pitchFamily="2" charset="0"/>
            </a:endParaRPr>
          </a:p>
        </p:txBody>
      </p:sp>
      <p:pic>
        <p:nvPicPr>
          <p:cNvPr id="3" name="Image 2"/>
          <p:cNvPicPr>
            <a:picLocks noChangeAspect="1"/>
          </p:cNvPicPr>
          <p:nvPr/>
        </p:nvPicPr>
        <p:blipFill>
          <a:blip r:embed="rId2"/>
          <a:stretch>
            <a:fillRect/>
          </a:stretch>
        </p:blipFill>
        <p:spPr>
          <a:xfrm>
            <a:off x="10320470" y="921017"/>
            <a:ext cx="755969" cy="382049"/>
          </a:xfrm>
          <a:prstGeom prst="rect">
            <a:avLst/>
          </a:prstGeom>
        </p:spPr>
      </p:pic>
    </p:spTree>
    <p:extLst>
      <p:ext uri="{BB962C8B-B14F-4D97-AF65-F5344CB8AC3E}">
        <p14:creationId xmlns:p14="http://schemas.microsoft.com/office/powerpoint/2010/main" val="3113014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431802" y="2492120"/>
            <a:ext cx="11205412" cy="3918337"/>
          </a:xfrm>
        </p:spPr>
        <p:txBody>
          <a:bodyPr>
            <a:normAutofit/>
          </a:bodyPr>
          <a:lstStyle/>
          <a:p>
            <a:pPr lvl="0" algn="just">
              <a:buFont typeface="Wingdings" panose="05000000000000000000" pitchFamily="2" charset="2"/>
              <a:buChar char="§"/>
            </a:pPr>
            <a:r>
              <a:rPr lang="fr-FR" sz="2000" b="0" cap="none" dirty="0">
                <a:solidFill>
                  <a:srgbClr val="002060"/>
                </a:solidFill>
                <a:latin typeface="Marianne" panose="02000000000000000000" pitchFamily="2" charset="0"/>
              </a:rPr>
              <a:t>Mettre en œuvre les actions suivantes avec les régions : </a:t>
            </a:r>
          </a:p>
          <a:p>
            <a:pPr lvl="0" algn="just">
              <a:buFont typeface="Wingdings" panose="05000000000000000000" pitchFamily="2" charset="2"/>
              <a:buChar char="Ø"/>
            </a:pPr>
            <a:r>
              <a:rPr lang="fr-FR" sz="2000" b="0" cap="none" dirty="0">
                <a:solidFill>
                  <a:srgbClr val="002060"/>
                </a:solidFill>
                <a:latin typeface="Marianne" panose="02000000000000000000" pitchFamily="2" charset="0"/>
              </a:rPr>
              <a:t> expérimenter des visio rendez-vous et/ou des permanences délocalisées afin de rapprocher les usagers du service de renseignements et de limiter les déplacements des usagers, </a:t>
            </a:r>
          </a:p>
          <a:p>
            <a:pPr lvl="0" algn="just">
              <a:buFont typeface="Wingdings" panose="05000000000000000000" pitchFamily="2" charset="2"/>
              <a:buChar char="Ø"/>
            </a:pPr>
            <a:r>
              <a:rPr lang="fr-FR" sz="2000" b="0" cap="none" dirty="0">
                <a:solidFill>
                  <a:srgbClr val="002060"/>
                </a:solidFill>
                <a:latin typeface="Marianne" panose="02000000000000000000" pitchFamily="2" charset="0"/>
              </a:rPr>
              <a:t>développer des informations hors les murs sur les territoires : proposer des actions d’informations collectives en direction des salariés, des jeunes travailleurs, employeurs, partenaires sociaux permettant un meilleur accès au droit pour certains publics</a:t>
            </a:r>
          </a:p>
          <a:p>
            <a:pPr lvl="0" algn="just">
              <a:buFont typeface="Wingdings" panose="05000000000000000000" pitchFamily="2" charset="2"/>
              <a:buChar char="Ø"/>
            </a:pPr>
            <a:r>
              <a:rPr lang="fr-FR" sz="2000" b="0" cap="none" dirty="0">
                <a:solidFill>
                  <a:srgbClr val="002060"/>
                </a:solidFill>
                <a:latin typeface="Marianne" panose="02000000000000000000" pitchFamily="2" charset="0"/>
              </a:rPr>
              <a:t>construire des partenariats dans les territoires permettant de faciliter l’accès au droit des personnes les plus fragiles : identifier les structures et définir les modalités des partenariats avec des acteurs externes ( organisations professionnelles, établissements d’enseignements, médias locaux…)</a:t>
            </a:r>
          </a:p>
          <a:p>
            <a:pPr marL="0" indent="0" algn="just">
              <a:buNone/>
            </a:pPr>
            <a:endParaRPr lang="fr-FR" sz="4267" dirty="0">
              <a:solidFill>
                <a:srgbClr val="002060"/>
              </a:solidFill>
              <a:latin typeface="Marianne" panose="02000000000000000000" pitchFamily="2" charset="0"/>
            </a:endParaRPr>
          </a:p>
        </p:txBody>
      </p:sp>
      <p:sp>
        <p:nvSpPr>
          <p:cNvPr id="3" name="Espace réservé de la date 2"/>
          <p:cNvSpPr>
            <a:spLocks noGrp="1"/>
          </p:cNvSpPr>
          <p:nvPr>
            <p:ph type="dt" sz="half" idx="2"/>
          </p:nvPr>
        </p:nvSpPr>
        <p:spPr/>
        <p:txBody>
          <a:bodyPr/>
          <a:lstStyle/>
          <a:p>
            <a:fld id="{D7698221-35EF-134F-B87A-568DECC70F29}" type="datetime1">
              <a:rPr lang="fr-FR" cap="all" smtClean="0">
                <a:latin typeface="Marianne" panose="02000000000000000000" pitchFamily="2" charset="0"/>
              </a:rPr>
              <a:pPr/>
              <a:t>12/12/2023</a:t>
            </a:fld>
            <a:endParaRPr lang="fr-FR" cap="all" dirty="0">
              <a:latin typeface="Marianne" panose="02000000000000000000" pitchFamily="2" charset="0"/>
            </a:endParaRPr>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latin typeface="Marianne" panose="02000000000000000000" pitchFamily="2" charset="0"/>
              </a:rPr>
              <a:pPr/>
              <a:t>8</a:t>
            </a:fld>
            <a:endParaRPr lang="fr-FR" dirty="0">
              <a:latin typeface="Marianne" panose="02000000000000000000" pitchFamily="2" charset="0"/>
            </a:endParaRPr>
          </a:p>
        </p:txBody>
      </p:sp>
      <p:sp>
        <p:nvSpPr>
          <p:cNvPr id="5" name="Espace réservé du pied de page 4"/>
          <p:cNvSpPr>
            <a:spLocks noGrp="1"/>
          </p:cNvSpPr>
          <p:nvPr>
            <p:ph type="ftr" sz="quarter" idx="3"/>
          </p:nvPr>
        </p:nvSpPr>
        <p:spPr/>
        <p:txBody>
          <a:bodyPr/>
          <a:lstStyle/>
          <a:p>
            <a:r>
              <a:rPr lang="fr-FR" dirty="0" smtClean="0">
                <a:latin typeface="Marianne" panose="02000000000000000000" pitchFamily="2" charset="0"/>
              </a:rPr>
              <a:t>Direction générale du travail</a:t>
            </a:r>
            <a:endParaRPr lang="fr-FR" dirty="0">
              <a:latin typeface="Marianne" panose="02000000000000000000" pitchFamily="2" charset="0"/>
            </a:endParaRPr>
          </a:p>
        </p:txBody>
      </p:sp>
      <p:sp>
        <p:nvSpPr>
          <p:cNvPr id="6" name="ZoneTexte 5"/>
          <p:cNvSpPr txBox="1"/>
          <p:nvPr/>
        </p:nvSpPr>
        <p:spPr>
          <a:xfrm>
            <a:off x="3228975" y="1304658"/>
            <a:ext cx="8143875" cy="830997"/>
          </a:xfrm>
          <a:prstGeom prst="rect">
            <a:avLst/>
          </a:prstGeom>
          <a:noFill/>
        </p:spPr>
        <p:txBody>
          <a:bodyPr wrap="square" rtlCol="0">
            <a:spAutoFit/>
          </a:bodyPr>
          <a:lstStyle/>
          <a:p>
            <a:r>
              <a:rPr lang="fr-FR" sz="2400" b="1" dirty="0">
                <a:solidFill>
                  <a:srgbClr val="002060"/>
                </a:solidFill>
              </a:rPr>
              <a:t>Sur l’expérimentation de nouvelles formes d’intervention du SRDT</a:t>
            </a:r>
          </a:p>
        </p:txBody>
      </p:sp>
      <p:pic>
        <p:nvPicPr>
          <p:cNvPr id="7" name="Image 6"/>
          <p:cNvPicPr>
            <a:picLocks noChangeAspect="1"/>
          </p:cNvPicPr>
          <p:nvPr/>
        </p:nvPicPr>
        <p:blipFill>
          <a:blip r:embed="rId2"/>
          <a:stretch>
            <a:fillRect/>
          </a:stretch>
        </p:blipFill>
        <p:spPr>
          <a:xfrm>
            <a:off x="10386966" y="759765"/>
            <a:ext cx="755969" cy="382049"/>
          </a:xfrm>
          <a:prstGeom prst="rect">
            <a:avLst/>
          </a:prstGeom>
        </p:spPr>
      </p:pic>
    </p:spTree>
    <p:extLst>
      <p:ext uri="{BB962C8B-B14F-4D97-AF65-F5344CB8AC3E}">
        <p14:creationId xmlns:p14="http://schemas.microsoft.com/office/powerpoint/2010/main" val="4125153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446088" y="2838828"/>
            <a:ext cx="11232000" cy="3057632"/>
          </a:xfrm>
        </p:spPr>
        <p:txBody>
          <a:bodyPr/>
          <a:lstStyle/>
          <a:p>
            <a:pPr marL="0" indent="0" algn="just">
              <a:buNone/>
            </a:pPr>
            <a:endParaRPr lang="fr-FR" sz="4400" b="0" cap="none" dirty="0">
              <a:solidFill>
                <a:srgbClr val="002060"/>
              </a:solidFill>
            </a:endParaRPr>
          </a:p>
          <a:p>
            <a:endParaRPr lang="fr-FR" dirty="0"/>
          </a:p>
        </p:txBody>
      </p:sp>
      <p:sp>
        <p:nvSpPr>
          <p:cNvPr id="3" name="ZoneTexte 2"/>
          <p:cNvSpPr txBox="1"/>
          <p:nvPr/>
        </p:nvSpPr>
        <p:spPr>
          <a:xfrm>
            <a:off x="1832134" y="1792773"/>
            <a:ext cx="9995432" cy="830997"/>
          </a:xfrm>
          <a:prstGeom prst="rect">
            <a:avLst/>
          </a:prstGeom>
          <a:noFill/>
        </p:spPr>
        <p:txBody>
          <a:bodyPr wrap="square" rtlCol="0">
            <a:spAutoFit/>
          </a:bodyPr>
          <a:lstStyle/>
          <a:p>
            <a:r>
              <a:rPr lang="fr-FR" sz="2400" b="1" dirty="0" smtClean="0">
                <a:solidFill>
                  <a:srgbClr val="002060"/>
                </a:solidFill>
              </a:rPr>
              <a:t>Installation d’un groupe </a:t>
            </a:r>
            <a:r>
              <a:rPr lang="fr-FR" sz="2400" b="1" dirty="0">
                <a:solidFill>
                  <a:srgbClr val="002060"/>
                </a:solidFill>
              </a:rPr>
              <a:t>de travail </a:t>
            </a:r>
            <a:r>
              <a:rPr lang="fr-FR" sz="2400" b="1" dirty="0" smtClean="0">
                <a:solidFill>
                  <a:srgbClr val="002060"/>
                </a:solidFill>
              </a:rPr>
              <a:t>associant les SRDT chargé </a:t>
            </a:r>
            <a:r>
              <a:rPr lang="fr-FR" sz="2400" b="1" dirty="0">
                <a:solidFill>
                  <a:srgbClr val="002060"/>
                </a:solidFill>
              </a:rPr>
              <a:t>de réfléchir au développement d’outils numériques d’appui et de pilotage pour les SRDT</a:t>
            </a:r>
          </a:p>
        </p:txBody>
      </p:sp>
      <p:sp>
        <p:nvSpPr>
          <p:cNvPr id="4" name="ZoneTexte 3"/>
          <p:cNvSpPr txBox="1"/>
          <p:nvPr/>
        </p:nvSpPr>
        <p:spPr>
          <a:xfrm>
            <a:off x="1087002" y="2849473"/>
            <a:ext cx="10577951" cy="2390911"/>
          </a:xfrm>
          <a:prstGeom prst="rect">
            <a:avLst/>
          </a:prstGeom>
          <a:noFill/>
        </p:spPr>
        <p:txBody>
          <a:bodyPr wrap="square" rtlCol="0">
            <a:spAutoFit/>
          </a:bodyPr>
          <a:lstStyle/>
          <a:p>
            <a:pPr marL="342891" indent="-342891" algn="just">
              <a:buFont typeface="Wingdings" panose="05000000000000000000" pitchFamily="2" charset="2"/>
              <a:buChar char="§"/>
            </a:pPr>
            <a:r>
              <a:rPr lang="fr-FR" sz="1867" dirty="0">
                <a:solidFill>
                  <a:srgbClr val="002060"/>
                </a:solidFill>
                <a:latin typeface="Marianne" panose="02000000000000000000" pitchFamily="2" charset="0"/>
              </a:rPr>
              <a:t>Objectifs : assurer la visibilité du service, la connaissance de ses missions, la bonne orientation du public et l’aide à la rédaction d’une réponse de qualité. </a:t>
            </a:r>
          </a:p>
          <a:p>
            <a:pPr marL="342891" indent="-342891">
              <a:buFont typeface="Wingdings" panose="05000000000000000000" pitchFamily="2" charset="2"/>
              <a:buChar char="§"/>
            </a:pPr>
            <a:r>
              <a:rPr lang="fr-FR" sz="1867" dirty="0">
                <a:solidFill>
                  <a:srgbClr val="002060"/>
                </a:solidFill>
                <a:latin typeface="Marianne" panose="02000000000000000000" pitchFamily="2" charset="0"/>
              </a:rPr>
              <a:t>Le nouveau système d’information à développer devra :</a:t>
            </a:r>
          </a:p>
          <a:p>
            <a:pPr marL="714357" indent="-342891">
              <a:buFont typeface="Wingdings" panose="05000000000000000000" pitchFamily="2" charset="2"/>
              <a:buChar char="Ø"/>
            </a:pPr>
            <a:r>
              <a:rPr lang="fr-FR" sz="1867" dirty="0" smtClean="0">
                <a:solidFill>
                  <a:srgbClr val="002060"/>
                </a:solidFill>
                <a:latin typeface="Marianne" panose="02000000000000000000" pitchFamily="2" charset="0"/>
              </a:rPr>
              <a:t>Installer </a:t>
            </a:r>
            <a:r>
              <a:rPr lang="fr-FR" sz="1867" dirty="0">
                <a:solidFill>
                  <a:srgbClr val="002060"/>
                </a:solidFill>
                <a:latin typeface="Marianne" panose="02000000000000000000" pitchFamily="2" charset="0"/>
              </a:rPr>
              <a:t>un système filtrant la demande (élaboration d’un questionnaire)</a:t>
            </a:r>
          </a:p>
          <a:p>
            <a:pPr marL="714357" indent="-342891">
              <a:buFont typeface="Wingdings" panose="05000000000000000000" pitchFamily="2" charset="2"/>
              <a:buChar char="Ø"/>
            </a:pPr>
            <a:r>
              <a:rPr lang="fr-FR" sz="1867" smtClean="0">
                <a:solidFill>
                  <a:srgbClr val="002060"/>
                </a:solidFill>
                <a:latin typeface="Marianne" panose="02000000000000000000" pitchFamily="2" charset="0"/>
              </a:rPr>
              <a:t>Orienter </a:t>
            </a:r>
            <a:r>
              <a:rPr lang="fr-FR" sz="1867" dirty="0">
                <a:solidFill>
                  <a:srgbClr val="002060"/>
                </a:solidFill>
                <a:latin typeface="Marianne" panose="02000000000000000000" pitchFamily="2" charset="0"/>
              </a:rPr>
              <a:t>l’usager vers le code du travail numérique </a:t>
            </a:r>
          </a:p>
          <a:p>
            <a:pPr marL="714357" indent="-342891">
              <a:buFont typeface="Wingdings" panose="05000000000000000000" pitchFamily="2" charset="2"/>
              <a:buChar char="Ø"/>
            </a:pPr>
            <a:r>
              <a:rPr lang="fr-FR" sz="1867" dirty="0" smtClean="0">
                <a:solidFill>
                  <a:srgbClr val="002060"/>
                </a:solidFill>
                <a:latin typeface="Marianne" panose="02000000000000000000" pitchFamily="2" charset="0"/>
              </a:rPr>
              <a:t>Associer </a:t>
            </a:r>
            <a:r>
              <a:rPr lang="fr-FR" sz="1867" dirty="0">
                <a:solidFill>
                  <a:srgbClr val="002060"/>
                </a:solidFill>
                <a:latin typeface="Marianne" panose="02000000000000000000" pitchFamily="2" charset="0"/>
              </a:rPr>
              <a:t>une aide à la rédaction </a:t>
            </a:r>
            <a:r>
              <a:rPr lang="fr-FR" sz="1867" dirty="0" smtClean="0">
                <a:solidFill>
                  <a:srgbClr val="002060"/>
                </a:solidFill>
                <a:latin typeface="Marianne" panose="02000000000000000000" pitchFamily="2" charset="0"/>
              </a:rPr>
              <a:t>administrative</a:t>
            </a:r>
          </a:p>
          <a:p>
            <a:pPr marL="714357" indent="-342891">
              <a:buFont typeface="Wingdings" panose="05000000000000000000" pitchFamily="2" charset="2"/>
              <a:buChar char="Ø"/>
            </a:pPr>
            <a:r>
              <a:rPr lang="fr-FR" sz="1867" dirty="0" smtClean="0">
                <a:solidFill>
                  <a:srgbClr val="002060"/>
                </a:solidFill>
                <a:latin typeface="Marianne" panose="02000000000000000000" pitchFamily="2" charset="0"/>
              </a:rPr>
              <a:t>Intégrer l’incrémentation automatique à l’ODR</a:t>
            </a:r>
          </a:p>
          <a:p>
            <a:pPr marL="714357" indent="-342891">
              <a:buFont typeface="Wingdings" panose="05000000000000000000" pitchFamily="2" charset="2"/>
              <a:buChar char="Ø"/>
            </a:pPr>
            <a:endParaRPr lang="fr-FR" sz="1867" dirty="0">
              <a:solidFill>
                <a:srgbClr val="002060"/>
              </a:solidFill>
              <a:latin typeface="Marianne" panose="02000000000000000000" pitchFamily="2" charset="0"/>
            </a:endParaRPr>
          </a:p>
        </p:txBody>
      </p:sp>
      <p:sp>
        <p:nvSpPr>
          <p:cNvPr id="5" name="Espace réservé du pied de page 4"/>
          <p:cNvSpPr>
            <a:spLocks noGrp="1"/>
          </p:cNvSpPr>
          <p:nvPr>
            <p:ph type="ftr" sz="quarter" idx="3"/>
          </p:nvPr>
        </p:nvSpPr>
        <p:spPr>
          <a:xfrm>
            <a:off x="3825043" y="260648"/>
            <a:ext cx="7839908" cy="480000"/>
          </a:xfrm>
        </p:spPr>
        <p:txBody>
          <a:bodyPr/>
          <a:lstStyle/>
          <a:p>
            <a:r>
              <a:rPr lang="fr-FR" dirty="0" smtClean="0">
                <a:latin typeface="Marianne" panose="02000000000000000000" pitchFamily="2" charset="0"/>
              </a:rPr>
              <a:t>Direction générale du travail</a:t>
            </a:r>
            <a:endParaRPr lang="fr-FR" dirty="0">
              <a:latin typeface="Marianne" panose="02000000000000000000" pitchFamily="2" charset="0"/>
            </a:endParaRPr>
          </a:p>
        </p:txBody>
      </p:sp>
      <p:sp>
        <p:nvSpPr>
          <p:cNvPr id="6" name="Rectangle 5"/>
          <p:cNvSpPr/>
          <p:nvPr/>
        </p:nvSpPr>
        <p:spPr>
          <a:xfrm>
            <a:off x="446088" y="6236679"/>
            <a:ext cx="1386045" cy="246221"/>
          </a:xfrm>
          <a:prstGeom prst="rect">
            <a:avLst/>
          </a:prstGeom>
        </p:spPr>
        <p:txBody>
          <a:bodyPr wrap="square">
            <a:spAutoFit/>
          </a:bodyPr>
          <a:lstStyle/>
          <a:p>
            <a:pPr defTabSz="914377">
              <a:defRPr/>
            </a:pPr>
            <a:fld id="{D7698221-35EF-134F-B87A-568DECC70F29}" type="datetime1">
              <a:rPr lang="fr-FR" sz="1000" b="1" cap="all">
                <a:solidFill>
                  <a:prstClr val="black"/>
                </a:solidFill>
                <a:latin typeface="Marianne" panose="02000000000000000000" pitchFamily="2" charset="0"/>
              </a:rPr>
              <a:pPr defTabSz="914377">
                <a:defRPr/>
              </a:pPr>
              <a:t>12/12/2023</a:t>
            </a:fld>
            <a:endParaRPr lang="fr-FR" dirty="0"/>
          </a:p>
        </p:txBody>
      </p:sp>
      <p:pic>
        <p:nvPicPr>
          <p:cNvPr id="7" name="Image 6"/>
          <p:cNvPicPr>
            <a:picLocks noChangeAspect="1"/>
          </p:cNvPicPr>
          <p:nvPr/>
        </p:nvPicPr>
        <p:blipFill>
          <a:blip r:embed="rId3"/>
          <a:stretch>
            <a:fillRect/>
          </a:stretch>
        </p:blipFill>
        <p:spPr>
          <a:xfrm>
            <a:off x="10320470" y="750821"/>
            <a:ext cx="755969" cy="382049"/>
          </a:xfrm>
          <a:prstGeom prst="rect">
            <a:avLst/>
          </a:prstGeom>
        </p:spPr>
      </p:pic>
    </p:spTree>
    <p:extLst>
      <p:ext uri="{BB962C8B-B14F-4D97-AF65-F5344CB8AC3E}">
        <p14:creationId xmlns:p14="http://schemas.microsoft.com/office/powerpoint/2010/main" val="961538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emplateUrl xmlns="http://schemas.microsoft.com/sharepoint/v3" xsi:nil="true"/>
    <Nature_x0020_du_x0020_Document xmlns="c6361dad-9f10-4870-a749-8a04a819d195">DOCS ADMIN</Nature_x0020_du_x0020_Document>
    <ShowRepairView xmlns="http://schemas.microsoft.com/sharepoint/v3" xsi:nil="true"/>
    <j9e0 xmlns="4b7ea2d2-ca07-4505-a456-79dd455bf18a" xsi:nil="true"/>
    <ShowCombineView xmlns="http://schemas.microsoft.com/sharepoint/v3" xsi:nil="true"/>
    <xd_ProgID xmlns="http://schemas.microsoft.com/sharepoint/v3" xsi:nil="true"/>
    <Salle xmlns="c6361dad-9f10-4870-a749-8a04a819d195">S1-71</Salle>
    <N_x00b0__x0020_Point_x0020_O.D.J. xmlns="c6361dad-9f10-4870-a749-8a04a819d195">04</N_x00b0__x0020_Point_x0020_O.D.J.>
    <Date_x0020_de_x0020_la_x0020_séance xmlns="c6361dad-9f10-4870-a749-8a04a819d195">2023-12-12T09:00:00+00:00</Date_x0020_de_x0020_la_x0020_sé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Formulaire" ma:contentTypeID="0x01010100661FE39C47A52B4CBE04BA24B0AA2838" ma:contentTypeVersion="13" ma:contentTypeDescription="Remplit ce formulaire." ma:contentTypeScope="" ma:versionID="c21cd6d496c0b1155fa2ba689eb94405">
  <xsd:schema xmlns:xsd="http://www.w3.org/2001/XMLSchema" xmlns:xs="http://www.w3.org/2001/XMLSchema" xmlns:p="http://schemas.microsoft.com/office/2006/metadata/properties" xmlns:ns1="http://schemas.microsoft.com/sharepoint/v3" xmlns:ns2="c6361dad-9f10-4870-a749-8a04a819d195" xmlns:ns3="4b7ea2d2-ca07-4505-a456-79dd455bf18a" targetNamespace="http://schemas.microsoft.com/office/2006/metadata/properties" ma:root="true" ma:fieldsID="511d6103d5d8e7e1a172a773454d6d9c" ns1:_="" ns2:_="" ns3:_="">
    <xsd:import namespace="http://schemas.microsoft.com/sharepoint/v3"/>
    <xsd:import namespace="c6361dad-9f10-4870-a749-8a04a819d195"/>
    <xsd:import namespace="4b7ea2d2-ca07-4505-a456-79dd455bf18a"/>
    <xsd:element name="properties">
      <xsd:complexType>
        <xsd:sequence>
          <xsd:element name="documentManagement">
            <xsd:complexType>
              <xsd:all>
                <xsd:element ref="ns1:ShowCombineView" minOccurs="0"/>
                <xsd:element ref="ns1:ShowRepairView" minOccurs="0"/>
                <xsd:element ref="ns1:TemplateUrl" minOccurs="0"/>
                <xsd:element ref="ns1:xd_ProgID" minOccurs="0"/>
                <xsd:element ref="ns2:Date_x0020_de_x0020_la_x0020_séance" minOccurs="0"/>
                <xsd:element ref="ns2:Salle" minOccurs="0"/>
                <xsd:element ref="ns2:N_x00b0__x0020_Point_x0020_O.D.J." minOccurs="0"/>
                <xsd:element ref="ns2:Nature_x0020_du_x0020_Document" minOccurs="0"/>
                <xsd:element ref="ns3:j9e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ShowCombineView" ma:index="8" nillable="true" ma:displayName="Afficher le mode Combinaison" ma:hidden="true" ma:internalName="ShowCombineView">
      <xsd:simpleType>
        <xsd:restriction base="dms:Text"/>
      </xsd:simpleType>
    </xsd:element>
    <xsd:element name="ShowRepairView" ma:index="10" nillable="true" ma:displayName="Afficher le mode Réparation" ma:hidden="true" ma:internalName="ShowRepairView">
      <xsd:simpleType>
        <xsd:restriction base="dms:Text"/>
      </xsd:simpleType>
    </xsd:element>
    <xsd:element name="TemplateUrl" ma:index="11" nillable="true" ma:displayName="Lien du modèle" ma:hidden="true" ma:internalName="TemplateUrl">
      <xsd:simpleType>
        <xsd:restriction base="dms:Text"/>
      </xsd:simpleType>
    </xsd:element>
    <xsd:element name="xd_ProgID" ma:index="12" nillable="true" ma:displayName="Lien du fichier HTML" ma:hidden="true" ma:internalName="xd_ProgI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361dad-9f10-4870-a749-8a04a819d195" elementFormDefault="qualified">
    <xsd:import namespace="http://schemas.microsoft.com/office/2006/documentManagement/types"/>
    <xsd:import namespace="http://schemas.microsoft.com/office/infopath/2007/PartnerControls"/>
    <xsd:element name="Date_x0020_de_x0020_la_x0020_séance" ma:index="13" nillable="true" ma:displayName="Date de la séance" ma:description="Cette colonne affiche les dates des séances du CHSCT" ma:format="DateTime" ma:internalName="Date_x0020_de_x0020_la_x0020_s_x00e9_ance">
      <xsd:simpleType>
        <xsd:restriction base="dms:DateTime"/>
      </xsd:simpleType>
    </xsd:element>
    <xsd:element name="Salle" ma:index="14" nillable="true" ma:displayName="Salle" ma:internalName="Salle">
      <xsd:simpleType>
        <xsd:restriction base="dms:Text">
          <xsd:maxLength value="255"/>
        </xsd:restriction>
      </xsd:simpleType>
    </xsd:element>
    <xsd:element name="N_x00b0__x0020_Point_x0020_O.D.J." ma:index="15" nillable="true" ma:displayName="N° Point O.D.J." ma:default="49" ma:format="Dropdown" ma:internalName="N_x00B0__x0020_Point_x0020_O_x002e_D_x002e_J_x002e_">
      <xsd:simpleType>
        <xsd:restriction base="dms:Choice">
          <xsd:enumeration value="00"/>
          <xsd:enumeration value="01"/>
          <xsd:enumeration value="02"/>
          <xsd:enumeration value="03"/>
          <xsd:enumeration value="04"/>
          <xsd:enumeration value="05"/>
          <xsd:enumeration value="06"/>
          <xsd:enumeration value="07"/>
          <xsd:enumeration value="08"/>
          <xsd:enumeration value="0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enumeration value="32"/>
          <xsd:enumeration value="33"/>
          <xsd:enumeration value="34"/>
          <xsd:enumeration value="35"/>
          <xsd:enumeration value="36"/>
          <xsd:enumeration value="37"/>
          <xsd:enumeration value="38"/>
          <xsd:enumeration value="39"/>
          <xsd:enumeration value="40"/>
          <xsd:enumeration value="41"/>
          <xsd:enumeration value="42"/>
          <xsd:enumeration value="43"/>
          <xsd:enumeration value="44"/>
          <xsd:enumeration value="45"/>
          <xsd:enumeration value="46"/>
          <xsd:enumeration value="47"/>
          <xsd:enumeration value="48"/>
          <xsd:enumeration value="49"/>
          <xsd:enumeration value="50"/>
          <xsd:enumeration value="51"/>
          <xsd:enumeration value="52"/>
          <xsd:enumeration value="53"/>
          <xsd:enumeration value="54"/>
          <xsd:enumeration value="55"/>
          <xsd:enumeration value="56"/>
          <xsd:enumeration value="57"/>
          <xsd:enumeration value="58"/>
          <xsd:enumeration value="59"/>
          <xsd:enumeration value="60"/>
          <xsd:enumeration value="61"/>
          <xsd:enumeration value="62"/>
          <xsd:enumeration value="63"/>
          <xsd:enumeration value="64"/>
          <xsd:enumeration value="65"/>
          <xsd:enumeration value="66"/>
          <xsd:enumeration value="67"/>
          <xsd:enumeration value="68"/>
          <xsd:enumeration value="69"/>
          <xsd:enumeration value="70"/>
          <xsd:enumeration value="71"/>
          <xsd:enumeration value="72"/>
          <xsd:enumeration value="73"/>
          <xsd:enumeration value="74"/>
          <xsd:enumeration value="75"/>
          <xsd:enumeration value="76"/>
          <xsd:enumeration value="77"/>
          <xsd:enumeration value="78"/>
          <xsd:enumeration value="79"/>
          <xsd:enumeration value="80"/>
          <xsd:enumeration value="81"/>
          <xsd:enumeration value="82"/>
          <xsd:enumeration value="83"/>
          <xsd:enumeration value="84"/>
          <xsd:enumeration value="85"/>
          <xsd:enumeration value="86"/>
          <xsd:enumeration value="87"/>
          <xsd:enumeration value="88"/>
          <xsd:enumeration value="89"/>
          <xsd:enumeration value="90"/>
          <xsd:enumeration value="91"/>
          <xsd:enumeration value="92"/>
          <xsd:enumeration value="93"/>
          <xsd:enumeration value="94"/>
          <xsd:enumeration value="95"/>
          <xsd:enumeration value="96"/>
          <xsd:enumeration value="97"/>
          <xsd:enumeration value="98"/>
          <xsd:enumeration value="99"/>
        </xsd:restriction>
      </xsd:simpleType>
    </xsd:element>
    <xsd:element name="Nature_x0020_du_x0020_Document" ma:index="16" nillable="true" ma:displayName="Nature du Document" ma:default="DOCS ADMIN" ma:format="Dropdown" ma:internalName="Nature_x0020_du_x0020_Document">
      <xsd:simpleType>
        <xsd:restriction base="dms:Choice">
          <xsd:enumeration value="DOCS ADMIN"/>
          <xsd:enumeration value="DOCS OS"/>
        </xsd:restriction>
      </xsd:simpleType>
    </xsd:element>
  </xsd:schema>
  <xsd:schema xmlns:xsd="http://www.w3.org/2001/XMLSchema" xmlns:xs="http://www.w3.org/2001/XMLSchema" xmlns:dms="http://schemas.microsoft.com/office/2006/documentManagement/types" xmlns:pc="http://schemas.microsoft.com/office/infopath/2007/PartnerControls" targetNamespace="4b7ea2d2-ca07-4505-a456-79dd455bf18a" elementFormDefault="qualified">
    <xsd:import namespace="http://schemas.microsoft.com/office/2006/documentManagement/types"/>
    <xsd:import namespace="http://schemas.microsoft.com/office/infopath/2007/PartnerControls"/>
    <xsd:element name="j9e0" ma:index="17" nillable="true" ma:displayName="Date et heure" ma:internalName="j9e0">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9303E6-541B-4AAC-841B-6635D8A1B699}">
  <ds:schemaRefs>
    <ds:schemaRef ds:uri="http://purl.org/dc/elements/1.1/"/>
    <ds:schemaRef ds:uri="http://schemas.microsoft.com/sharepoint/v3"/>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4b7ea2d2-ca07-4505-a456-79dd455bf18a"/>
    <ds:schemaRef ds:uri="http://schemas.microsoft.com/office/2006/metadata/properties"/>
    <ds:schemaRef ds:uri="c6361dad-9f10-4870-a749-8a04a819d195"/>
    <ds:schemaRef ds:uri="http://www.w3.org/XML/1998/namespace"/>
    <ds:schemaRef ds:uri="http://purl.org/dc/dcmitype/"/>
  </ds:schemaRefs>
</ds:datastoreItem>
</file>

<file path=customXml/itemProps2.xml><?xml version="1.0" encoding="utf-8"?>
<ds:datastoreItem xmlns:ds="http://schemas.openxmlformats.org/officeDocument/2006/customXml" ds:itemID="{F0318BAD-9C38-47E0-8861-ECBBE0F443EC}">
  <ds:schemaRefs>
    <ds:schemaRef ds:uri="http://schemas.microsoft.com/sharepoint/v3/contenttype/forms"/>
  </ds:schemaRefs>
</ds:datastoreItem>
</file>

<file path=customXml/itemProps3.xml><?xml version="1.0" encoding="utf-8"?>
<ds:datastoreItem xmlns:ds="http://schemas.openxmlformats.org/officeDocument/2006/customXml" ds:itemID="{BE61C1CA-5C11-4DDE-95A5-2CB7429628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6361dad-9f10-4870-a749-8a04a819d195"/>
    <ds:schemaRef ds:uri="4b7ea2d2-ca07-4505-a456-79dd455bf1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TotalTime>
  <Words>1407</Words>
  <Application>Microsoft Office PowerPoint</Application>
  <PresentationFormat>Grand écran</PresentationFormat>
  <Paragraphs>100</Paragraphs>
  <Slides>9</Slides>
  <Notes>5</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Calibri</vt:lpstr>
      <vt:lpstr>Calibri Light</vt:lpstr>
      <vt:lpstr>Marianne</vt:lpstr>
      <vt:lpstr>Wingdings</vt:lpstr>
      <vt:lpstr>Thème Office</vt:lpstr>
      <vt:lpstr>Service renseignement en droit du travail      2023 – 2024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PPT/DSI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renseignement en droit du travail  Feuille de route 2023 – 2024</dc:title>
  <dc:creator>NIPPERT, Elsa (DGT)</dc:creator>
  <cp:lastModifiedBy>JANNES, Henri (SYNDICATS/CFDT)</cp:lastModifiedBy>
  <cp:revision>3</cp:revision>
  <dcterms:created xsi:type="dcterms:W3CDTF">2023-11-29T09:56:30Z</dcterms:created>
  <dcterms:modified xsi:type="dcterms:W3CDTF">2023-12-12T09:49:44Z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0x01010100661FE39C47A52B4CBE04BA24B0AA2838</vt:lpwstr>
  </property>
</Properties>
</file>