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4"/>
  </p:sldMasterIdLst>
  <p:notesMasterIdLst>
    <p:notesMasterId r:id="rId15"/>
  </p:notesMasterIdLst>
  <p:handoutMasterIdLst>
    <p:handoutMasterId r:id="rId16"/>
  </p:handoutMasterIdLst>
  <p:sldIdLst>
    <p:sldId id="2147471608" r:id="rId5"/>
    <p:sldId id="2146848172" r:id="rId6"/>
    <p:sldId id="2147471602" r:id="rId7"/>
    <p:sldId id="2147471609" r:id="rId8"/>
    <p:sldId id="321" r:id="rId9"/>
    <p:sldId id="2147471610" r:id="rId10"/>
    <p:sldId id="2147471572" r:id="rId11"/>
    <p:sldId id="272" r:id="rId12"/>
    <p:sldId id="274" r:id="rId13"/>
    <p:sldId id="275" r:id="rId14"/>
  </p:sldIdLst>
  <p:sldSz cx="9144000" cy="5143500" type="screen16x9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DD4D37"/>
    <a:srgbClr val="C65911"/>
    <a:srgbClr val="272572"/>
    <a:srgbClr val="005841"/>
    <a:srgbClr val="991F3D"/>
    <a:srgbClr val="FFD966"/>
    <a:srgbClr val="0000B0"/>
    <a:srgbClr val="4887C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0" d="100"/>
          <a:sy n="130" d="100"/>
        </p:scale>
        <p:origin x="390" y="108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5BA9B0-753B-419F-922C-F8D64FDF8F2B}" type="doc">
      <dgm:prSet loTypeId="urn:microsoft.com/office/officeart/2005/8/layout/process4" loCatId="list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81194734-FC75-40F4-8694-36921A78736C}">
      <dgm:prSet phldrT="[Texte]"/>
      <dgm:spPr/>
      <dgm:t>
        <a:bodyPr/>
        <a:lstStyle/>
        <a:p>
          <a:r>
            <a:rPr lang="fr-FR" dirty="0">
              <a:latin typeface="Marianne" panose="02000000000000000000" pitchFamily="2" charset="0"/>
            </a:rPr>
            <a:t>Depuis le 1er janvier 2022, les agents publics de l’État peuvent bénéficier du remboursement d’une partie de leurs cotisations de protection sociale complémentaire destinées à couvrir les frais de "santé".</a:t>
          </a:r>
        </a:p>
      </dgm:t>
    </dgm:pt>
    <dgm:pt modelId="{EAC581B2-5F67-4B86-8F91-133F6A23AF00}" type="parTrans" cxnId="{DA56AEFA-50A6-445B-9351-4E462BDF55DF}">
      <dgm:prSet/>
      <dgm:spPr/>
      <dgm:t>
        <a:bodyPr/>
        <a:lstStyle/>
        <a:p>
          <a:endParaRPr lang="fr-FR"/>
        </a:p>
      </dgm:t>
    </dgm:pt>
    <dgm:pt modelId="{521593E5-3C6F-433A-8937-6D2ADE62B30D}" type="sibTrans" cxnId="{DA56AEFA-50A6-445B-9351-4E462BDF55DF}">
      <dgm:prSet/>
      <dgm:spPr/>
      <dgm:t>
        <a:bodyPr/>
        <a:lstStyle/>
        <a:p>
          <a:endParaRPr lang="fr-FR"/>
        </a:p>
      </dgm:t>
    </dgm:pt>
    <dgm:pt modelId="{8F98920A-4E20-408F-BBC2-E2815D493953}">
      <dgm:prSet/>
      <dgm:spPr/>
      <dgm:t>
        <a:bodyPr/>
        <a:lstStyle/>
        <a:p>
          <a:r>
            <a:rPr lang="fr-FR" dirty="0">
              <a:latin typeface="Marianne" panose="02000000000000000000" pitchFamily="2" charset="0"/>
            </a:rPr>
            <a:t>À compter du 1</a:t>
          </a:r>
          <a:r>
            <a:rPr lang="fr-FR" baseline="30000" dirty="0">
              <a:latin typeface="Marianne" panose="02000000000000000000" pitchFamily="2" charset="0"/>
            </a:rPr>
            <a:t>er</a:t>
          </a:r>
          <a:r>
            <a:rPr lang="fr-FR" dirty="0">
              <a:latin typeface="Marianne" panose="02000000000000000000" pitchFamily="2" charset="0"/>
            </a:rPr>
            <a:t> janvier 2026 : abandon du dispositif avec la bascule sur le nouveau contrat PSC avec l’Organisme Complémentaire (OC)</a:t>
          </a:r>
        </a:p>
      </dgm:t>
    </dgm:pt>
    <dgm:pt modelId="{5830DB08-CD4E-4941-A3FA-ADA06C328044}" type="parTrans" cxnId="{36DC55C4-109E-4C28-B2A2-01DB3B8625F3}">
      <dgm:prSet/>
      <dgm:spPr/>
      <dgm:t>
        <a:bodyPr/>
        <a:lstStyle/>
        <a:p>
          <a:endParaRPr lang="fr-FR"/>
        </a:p>
      </dgm:t>
    </dgm:pt>
    <dgm:pt modelId="{4B17A7AA-2C36-4737-9843-3EAAA849FD85}" type="sibTrans" cxnId="{36DC55C4-109E-4C28-B2A2-01DB3B8625F3}">
      <dgm:prSet/>
      <dgm:spPr/>
      <dgm:t>
        <a:bodyPr/>
        <a:lstStyle/>
        <a:p>
          <a:endParaRPr lang="fr-FR"/>
        </a:p>
      </dgm:t>
    </dgm:pt>
    <dgm:pt modelId="{202C119A-A667-4EE5-9D0C-97C8BE916E72}">
      <dgm:prSet phldrT="[Texte]"/>
      <dgm:spPr/>
      <dgm:t>
        <a:bodyPr/>
        <a:lstStyle/>
        <a:p>
          <a:r>
            <a:rPr lang="fr-FR" dirty="0">
              <a:latin typeface="Marianne" panose="02000000000000000000" pitchFamily="2" charset="0"/>
            </a:rPr>
            <a:t>Facultatif</a:t>
          </a:r>
        </a:p>
      </dgm:t>
    </dgm:pt>
    <dgm:pt modelId="{D5C61571-57FB-47C4-B4A7-E0CD2755C081}" type="parTrans" cxnId="{350301C4-BFE5-43F4-9854-457D89F9785C}">
      <dgm:prSet/>
      <dgm:spPr/>
      <dgm:t>
        <a:bodyPr/>
        <a:lstStyle/>
        <a:p>
          <a:endParaRPr lang="fr-FR"/>
        </a:p>
      </dgm:t>
    </dgm:pt>
    <dgm:pt modelId="{055B7FD0-FC60-462F-8B1D-6CDADD3A4AFF}" type="sibTrans" cxnId="{350301C4-BFE5-43F4-9854-457D89F9785C}">
      <dgm:prSet/>
      <dgm:spPr/>
      <dgm:t>
        <a:bodyPr/>
        <a:lstStyle/>
        <a:p>
          <a:endParaRPr lang="fr-FR"/>
        </a:p>
      </dgm:t>
    </dgm:pt>
    <dgm:pt modelId="{3852CCA0-12B3-427D-88AA-DF100FD15887}">
      <dgm:prSet/>
      <dgm:spPr/>
      <dgm:t>
        <a:bodyPr/>
        <a:lstStyle/>
        <a:p>
          <a:r>
            <a:rPr lang="fr-FR" dirty="0">
              <a:latin typeface="Marianne" panose="02000000000000000000" pitchFamily="2" charset="0"/>
            </a:rPr>
            <a:t>Obligatoire (responsabilité employeur)</a:t>
          </a:r>
        </a:p>
      </dgm:t>
    </dgm:pt>
    <dgm:pt modelId="{9296CFB2-522A-4C06-BE3F-DA56FD6CB995}" type="parTrans" cxnId="{8382C407-4634-4315-B37C-F8BDF1E380B5}">
      <dgm:prSet/>
      <dgm:spPr/>
      <dgm:t>
        <a:bodyPr/>
        <a:lstStyle/>
        <a:p>
          <a:endParaRPr lang="fr-FR"/>
        </a:p>
      </dgm:t>
    </dgm:pt>
    <dgm:pt modelId="{B79EE709-7F9D-4696-A800-4E56E74F6FA3}" type="sibTrans" cxnId="{8382C407-4634-4315-B37C-F8BDF1E380B5}">
      <dgm:prSet/>
      <dgm:spPr/>
      <dgm:t>
        <a:bodyPr/>
        <a:lstStyle/>
        <a:p>
          <a:endParaRPr lang="fr-FR"/>
        </a:p>
      </dgm:t>
    </dgm:pt>
    <dgm:pt modelId="{0625FA5E-7FB3-492C-8A4E-0D58B30C10B8}">
      <dgm:prSet phldrT="[Texte]"/>
      <dgm:spPr/>
      <dgm:t>
        <a:bodyPr/>
        <a:lstStyle/>
        <a:p>
          <a:r>
            <a:rPr lang="fr-FR" dirty="0">
              <a:latin typeface="Marianne" panose="02000000000000000000" pitchFamily="2" charset="0"/>
            </a:rPr>
            <a:t>15 euros/mois versés par l’employeur à l’agent</a:t>
          </a:r>
        </a:p>
      </dgm:t>
    </dgm:pt>
    <dgm:pt modelId="{99694190-EB50-4A3F-B218-11E8D192F8D0}" type="parTrans" cxnId="{A88CC7C6-EE69-4ECB-9E4B-617F5C25253B}">
      <dgm:prSet/>
      <dgm:spPr/>
      <dgm:t>
        <a:bodyPr/>
        <a:lstStyle/>
        <a:p>
          <a:endParaRPr lang="fr-FR"/>
        </a:p>
      </dgm:t>
    </dgm:pt>
    <dgm:pt modelId="{4E991A29-E64F-4584-A1E0-82BDEE6DF8CB}" type="sibTrans" cxnId="{A88CC7C6-EE69-4ECB-9E4B-617F5C25253B}">
      <dgm:prSet/>
      <dgm:spPr/>
      <dgm:t>
        <a:bodyPr/>
        <a:lstStyle/>
        <a:p>
          <a:endParaRPr lang="fr-FR"/>
        </a:p>
      </dgm:t>
    </dgm:pt>
    <dgm:pt modelId="{3C90A19D-3438-4884-9340-EF7BC39E152D}">
      <dgm:prSet/>
      <dgm:spPr/>
      <dgm:t>
        <a:bodyPr/>
        <a:lstStyle/>
        <a:p>
          <a:r>
            <a:rPr lang="fr-FR" dirty="0">
              <a:latin typeface="Marianne" panose="02000000000000000000" pitchFamily="2" charset="0"/>
            </a:rPr>
            <a:t>L’employeur et l’agent s’acquitteront de cotisations auprès de l’Organisme Complémentaire (OC) choisi.</a:t>
          </a:r>
        </a:p>
      </dgm:t>
    </dgm:pt>
    <dgm:pt modelId="{1889AEA8-AFDA-4E2B-8519-5E27B4C41C8E}" type="parTrans" cxnId="{B2F86317-2E98-4C0D-A320-CFC70F68A39F}">
      <dgm:prSet/>
      <dgm:spPr/>
      <dgm:t>
        <a:bodyPr/>
        <a:lstStyle/>
        <a:p>
          <a:endParaRPr lang="fr-FR"/>
        </a:p>
      </dgm:t>
    </dgm:pt>
    <dgm:pt modelId="{CD5B90DF-6253-419E-AF72-B5AC4FA52334}" type="sibTrans" cxnId="{B2F86317-2E98-4C0D-A320-CFC70F68A39F}">
      <dgm:prSet/>
      <dgm:spPr/>
      <dgm:t>
        <a:bodyPr/>
        <a:lstStyle/>
        <a:p>
          <a:endParaRPr lang="fr-FR"/>
        </a:p>
      </dgm:t>
    </dgm:pt>
    <dgm:pt modelId="{808C0234-988F-452F-AD4A-37CE595BAA82}">
      <dgm:prSet phldrT="[Texte]"/>
      <dgm:spPr/>
      <dgm:t>
        <a:bodyPr/>
        <a:lstStyle/>
        <a:p>
          <a:r>
            <a:rPr lang="fr-FR" dirty="0"/>
            <a:t> </a:t>
          </a:r>
          <a:r>
            <a:rPr lang="fr-FR" dirty="0">
              <a:latin typeface="Marianne" panose="02000000000000000000" pitchFamily="2" charset="0"/>
            </a:rPr>
            <a:t>Prise en charge forfaitaire</a:t>
          </a:r>
        </a:p>
      </dgm:t>
    </dgm:pt>
    <dgm:pt modelId="{A5415EB4-BC12-465B-B129-1E10C2995226}" type="parTrans" cxnId="{9583A965-4941-46CF-9486-C65D86F2C340}">
      <dgm:prSet/>
      <dgm:spPr/>
      <dgm:t>
        <a:bodyPr/>
        <a:lstStyle/>
        <a:p>
          <a:endParaRPr lang="fr-FR"/>
        </a:p>
      </dgm:t>
    </dgm:pt>
    <dgm:pt modelId="{C9178D65-BF51-42DD-BE4F-2BD4534DC2E1}" type="sibTrans" cxnId="{9583A965-4941-46CF-9486-C65D86F2C340}">
      <dgm:prSet/>
      <dgm:spPr/>
      <dgm:t>
        <a:bodyPr/>
        <a:lstStyle/>
        <a:p>
          <a:endParaRPr lang="fr-FR"/>
        </a:p>
      </dgm:t>
    </dgm:pt>
    <dgm:pt modelId="{7BDDC8FE-C3B4-4128-82EA-6628B4133550}">
      <dgm:prSet/>
      <dgm:spPr/>
      <dgm:t>
        <a:bodyPr/>
        <a:lstStyle/>
        <a:p>
          <a:r>
            <a:rPr lang="fr-FR" dirty="0">
              <a:latin typeface="Marianne" panose="02000000000000000000" pitchFamily="2" charset="0"/>
            </a:rPr>
            <a:t>Prise en charge par cotisation</a:t>
          </a:r>
        </a:p>
      </dgm:t>
    </dgm:pt>
    <dgm:pt modelId="{0FEE05E6-18FB-4A8A-A38F-5CE1B0FA0DC5}" type="parTrans" cxnId="{0408E73B-BB0C-419E-94F0-59392D9582CA}">
      <dgm:prSet/>
      <dgm:spPr/>
      <dgm:t>
        <a:bodyPr/>
        <a:lstStyle/>
        <a:p>
          <a:endParaRPr lang="fr-FR"/>
        </a:p>
      </dgm:t>
    </dgm:pt>
    <dgm:pt modelId="{1348CC4A-77E6-479B-A910-A9DE5BB56C09}" type="sibTrans" cxnId="{0408E73B-BB0C-419E-94F0-59392D9582CA}">
      <dgm:prSet/>
      <dgm:spPr/>
      <dgm:t>
        <a:bodyPr/>
        <a:lstStyle/>
        <a:p>
          <a:endParaRPr lang="fr-FR"/>
        </a:p>
      </dgm:t>
    </dgm:pt>
    <dgm:pt modelId="{27C6AFFC-A5B6-4E31-B924-23411D3CF701}" type="pres">
      <dgm:prSet presAssocID="{E25BA9B0-753B-419F-922C-F8D64FDF8F2B}" presName="Name0" presStyleCnt="0">
        <dgm:presLayoutVars>
          <dgm:dir/>
          <dgm:animLvl val="lvl"/>
          <dgm:resizeHandles val="exact"/>
        </dgm:presLayoutVars>
      </dgm:prSet>
      <dgm:spPr/>
    </dgm:pt>
    <dgm:pt modelId="{117DDED1-F536-46E9-8D8A-72D0C977BED8}" type="pres">
      <dgm:prSet presAssocID="{8F98920A-4E20-408F-BBC2-E2815D493953}" presName="boxAndChildren" presStyleCnt="0"/>
      <dgm:spPr/>
    </dgm:pt>
    <dgm:pt modelId="{AB3754F4-0089-4F9F-8C41-AAC9D643313B}" type="pres">
      <dgm:prSet presAssocID="{8F98920A-4E20-408F-BBC2-E2815D493953}" presName="parentTextBox" presStyleLbl="node1" presStyleIdx="0" presStyleCnt="2"/>
      <dgm:spPr/>
    </dgm:pt>
    <dgm:pt modelId="{50E83BCD-D834-40E7-B62D-CF0D3C2BD625}" type="pres">
      <dgm:prSet presAssocID="{8F98920A-4E20-408F-BBC2-E2815D493953}" presName="entireBox" presStyleLbl="node1" presStyleIdx="0" presStyleCnt="2" custLinFactNeighborX="-6088" custLinFactNeighborY="6614"/>
      <dgm:spPr/>
    </dgm:pt>
    <dgm:pt modelId="{098EDEF4-C84D-418B-8C1A-849A993A8554}" type="pres">
      <dgm:prSet presAssocID="{8F98920A-4E20-408F-BBC2-E2815D493953}" presName="descendantBox" presStyleCnt="0"/>
      <dgm:spPr/>
    </dgm:pt>
    <dgm:pt modelId="{DF2B12D2-3707-4CB0-83D9-0C0A830794C9}" type="pres">
      <dgm:prSet presAssocID="{3852CCA0-12B3-427D-88AA-DF100FD15887}" presName="childTextBox" presStyleLbl="fgAccFollowNode1" presStyleIdx="0" presStyleCnt="6">
        <dgm:presLayoutVars>
          <dgm:bulletEnabled val="1"/>
        </dgm:presLayoutVars>
      </dgm:prSet>
      <dgm:spPr/>
    </dgm:pt>
    <dgm:pt modelId="{E7C72F19-EDC3-4DA9-918F-C40AC350076B}" type="pres">
      <dgm:prSet presAssocID="{7BDDC8FE-C3B4-4128-82EA-6628B4133550}" presName="childTextBox" presStyleLbl="fgAccFollowNode1" presStyleIdx="1" presStyleCnt="6">
        <dgm:presLayoutVars>
          <dgm:bulletEnabled val="1"/>
        </dgm:presLayoutVars>
      </dgm:prSet>
      <dgm:spPr/>
    </dgm:pt>
    <dgm:pt modelId="{F0C3C5C4-905E-4AE0-9C3D-31AC23F21A15}" type="pres">
      <dgm:prSet presAssocID="{3C90A19D-3438-4884-9340-EF7BC39E152D}" presName="childTextBox" presStyleLbl="fgAccFollowNode1" presStyleIdx="2" presStyleCnt="6">
        <dgm:presLayoutVars>
          <dgm:bulletEnabled val="1"/>
        </dgm:presLayoutVars>
      </dgm:prSet>
      <dgm:spPr/>
    </dgm:pt>
    <dgm:pt modelId="{3B3EF310-342B-41F8-9EE7-A3219AAA62A4}" type="pres">
      <dgm:prSet presAssocID="{521593E5-3C6F-433A-8937-6D2ADE62B30D}" presName="sp" presStyleCnt="0"/>
      <dgm:spPr/>
    </dgm:pt>
    <dgm:pt modelId="{A7F4BAD4-6691-4EFA-957E-041F551629C5}" type="pres">
      <dgm:prSet presAssocID="{81194734-FC75-40F4-8694-36921A78736C}" presName="arrowAndChildren" presStyleCnt="0"/>
      <dgm:spPr/>
    </dgm:pt>
    <dgm:pt modelId="{4543D4DE-B321-41FB-A69B-8E3675E8D383}" type="pres">
      <dgm:prSet presAssocID="{81194734-FC75-40F4-8694-36921A78736C}" presName="parentTextArrow" presStyleLbl="node1" presStyleIdx="0" presStyleCnt="2"/>
      <dgm:spPr/>
    </dgm:pt>
    <dgm:pt modelId="{F619597D-F904-41C1-8C95-FA919DA65E49}" type="pres">
      <dgm:prSet presAssocID="{81194734-FC75-40F4-8694-36921A78736C}" presName="arrow" presStyleLbl="node1" presStyleIdx="1" presStyleCnt="2" custLinFactNeighborX="571" custLinFactNeighborY="-74"/>
      <dgm:spPr/>
    </dgm:pt>
    <dgm:pt modelId="{3431E042-B1DD-45C3-8011-3A29CA47B511}" type="pres">
      <dgm:prSet presAssocID="{81194734-FC75-40F4-8694-36921A78736C}" presName="descendantArrow" presStyleCnt="0"/>
      <dgm:spPr/>
    </dgm:pt>
    <dgm:pt modelId="{205D6625-C484-4769-891A-B3E63B74A93A}" type="pres">
      <dgm:prSet presAssocID="{202C119A-A667-4EE5-9D0C-97C8BE916E72}" presName="childTextArrow" presStyleLbl="fgAccFollowNode1" presStyleIdx="3" presStyleCnt="6">
        <dgm:presLayoutVars>
          <dgm:bulletEnabled val="1"/>
        </dgm:presLayoutVars>
      </dgm:prSet>
      <dgm:spPr/>
    </dgm:pt>
    <dgm:pt modelId="{83177D3A-5AE9-4EEF-9AE8-942A92089710}" type="pres">
      <dgm:prSet presAssocID="{808C0234-988F-452F-AD4A-37CE595BAA82}" presName="childTextArrow" presStyleLbl="fgAccFollowNode1" presStyleIdx="4" presStyleCnt="6">
        <dgm:presLayoutVars>
          <dgm:bulletEnabled val="1"/>
        </dgm:presLayoutVars>
      </dgm:prSet>
      <dgm:spPr/>
    </dgm:pt>
    <dgm:pt modelId="{95E5A7BA-AA5D-4CA9-B70B-A253D9E26689}" type="pres">
      <dgm:prSet presAssocID="{0625FA5E-7FB3-492C-8A4E-0D58B30C10B8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8382C407-4634-4315-B37C-F8BDF1E380B5}" srcId="{8F98920A-4E20-408F-BBC2-E2815D493953}" destId="{3852CCA0-12B3-427D-88AA-DF100FD15887}" srcOrd="0" destOrd="0" parTransId="{9296CFB2-522A-4C06-BE3F-DA56FD6CB995}" sibTransId="{B79EE709-7F9D-4696-A800-4E56E74F6FA3}"/>
    <dgm:cxn modelId="{B2F86317-2E98-4C0D-A320-CFC70F68A39F}" srcId="{8F98920A-4E20-408F-BBC2-E2815D493953}" destId="{3C90A19D-3438-4884-9340-EF7BC39E152D}" srcOrd="2" destOrd="0" parTransId="{1889AEA8-AFDA-4E2B-8519-5E27B4C41C8E}" sibTransId="{CD5B90DF-6253-419E-AF72-B5AC4FA52334}"/>
    <dgm:cxn modelId="{BBD8061A-7E87-41B0-92D7-8766C66DB982}" type="presOf" srcId="{3C90A19D-3438-4884-9340-EF7BC39E152D}" destId="{F0C3C5C4-905E-4AE0-9C3D-31AC23F21A15}" srcOrd="0" destOrd="0" presId="urn:microsoft.com/office/officeart/2005/8/layout/process4"/>
    <dgm:cxn modelId="{EF018A21-8AD1-47E6-90AF-6433FF044242}" type="presOf" srcId="{7BDDC8FE-C3B4-4128-82EA-6628B4133550}" destId="{E7C72F19-EDC3-4DA9-918F-C40AC350076B}" srcOrd="0" destOrd="0" presId="urn:microsoft.com/office/officeart/2005/8/layout/process4"/>
    <dgm:cxn modelId="{0408E73B-BB0C-419E-94F0-59392D9582CA}" srcId="{8F98920A-4E20-408F-BBC2-E2815D493953}" destId="{7BDDC8FE-C3B4-4128-82EA-6628B4133550}" srcOrd="1" destOrd="0" parTransId="{0FEE05E6-18FB-4A8A-A38F-5CE1B0FA0DC5}" sibTransId="{1348CC4A-77E6-479B-A910-A9DE5BB56C09}"/>
    <dgm:cxn modelId="{7C1E9A60-3D36-4C7C-B0C2-69820EE1B7DF}" type="presOf" srcId="{0625FA5E-7FB3-492C-8A4E-0D58B30C10B8}" destId="{95E5A7BA-AA5D-4CA9-B70B-A253D9E26689}" srcOrd="0" destOrd="0" presId="urn:microsoft.com/office/officeart/2005/8/layout/process4"/>
    <dgm:cxn modelId="{9583A965-4941-46CF-9486-C65D86F2C340}" srcId="{81194734-FC75-40F4-8694-36921A78736C}" destId="{808C0234-988F-452F-AD4A-37CE595BAA82}" srcOrd="1" destOrd="0" parTransId="{A5415EB4-BC12-465B-B129-1E10C2995226}" sibTransId="{C9178D65-BF51-42DD-BE4F-2BD4534DC2E1}"/>
    <dgm:cxn modelId="{AA9FAD4D-5AA8-4E81-AB06-3B5EF2B0404D}" type="presOf" srcId="{81194734-FC75-40F4-8694-36921A78736C}" destId="{F619597D-F904-41C1-8C95-FA919DA65E49}" srcOrd="1" destOrd="0" presId="urn:microsoft.com/office/officeart/2005/8/layout/process4"/>
    <dgm:cxn modelId="{0CC11552-E129-45B0-8018-6CDDFD6DA588}" type="presOf" srcId="{8F98920A-4E20-408F-BBC2-E2815D493953}" destId="{AB3754F4-0089-4F9F-8C41-AAC9D643313B}" srcOrd="0" destOrd="0" presId="urn:microsoft.com/office/officeart/2005/8/layout/process4"/>
    <dgm:cxn modelId="{939D2052-4ED6-45ED-8082-6E3FA2F875EA}" type="presOf" srcId="{81194734-FC75-40F4-8694-36921A78736C}" destId="{4543D4DE-B321-41FB-A69B-8E3675E8D383}" srcOrd="0" destOrd="0" presId="urn:microsoft.com/office/officeart/2005/8/layout/process4"/>
    <dgm:cxn modelId="{ED645073-7CBC-4443-9B92-5BF9C20D7326}" type="presOf" srcId="{202C119A-A667-4EE5-9D0C-97C8BE916E72}" destId="{205D6625-C484-4769-891A-B3E63B74A93A}" srcOrd="0" destOrd="0" presId="urn:microsoft.com/office/officeart/2005/8/layout/process4"/>
    <dgm:cxn modelId="{93621E9E-F0DA-4B54-B5D8-0932932C84ED}" type="presOf" srcId="{808C0234-988F-452F-AD4A-37CE595BAA82}" destId="{83177D3A-5AE9-4EEF-9AE8-942A92089710}" srcOrd="0" destOrd="0" presId="urn:microsoft.com/office/officeart/2005/8/layout/process4"/>
    <dgm:cxn modelId="{A080FBBC-D9BB-47FF-8548-AC769108CFD4}" type="presOf" srcId="{3852CCA0-12B3-427D-88AA-DF100FD15887}" destId="{DF2B12D2-3707-4CB0-83D9-0C0A830794C9}" srcOrd="0" destOrd="0" presId="urn:microsoft.com/office/officeart/2005/8/layout/process4"/>
    <dgm:cxn modelId="{350301C4-BFE5-43F4-9854-457D89F9785C}" srcId="{81194734-FC75-40F4-8694-36921A78736C}" destId="{202C119A-A667-4EE5-9D0C-97C8BE916E72}" srcOrd="0" destOrd="0" parTransId="{D5C61571-57FB-47C4-B4A7-E0CD2755C081}" sibTransId="{055B7FD0-FC60-462F-8B1D-6CDADD3A4AFF}"/>
    <dgm:cxn modelId="{36DC55C4-109E-4C28-B2A2-01DB3B8625F3}" srcId="{E25BA9B0-753B-419F-922C-F8D64FDF8F2B}" destId="{8F98920A-4E20-408F-BBC2-E2815D493953}" srcOrd="1" destOrd="0" parTransId="{5830DB08-CD4E-4941-A3FA-ADA06C328044}" sibTransId="{4B17A7AA-2C36-4737-9843-3EAAA849FD85}"/>
    <dgm:cxn modelId="{A88CC7C6-EE69-4ECB-9E4B-617F5C25253B}" srcId="{81194734-FC75-40F4-8694-36921A78736C}" destId="{0625FA5E-7FB3-492C-8A4E-0D58B30C10B8}" srcOrd="2" destOrd="0" parTransId="{99694190-EB50-4A3F-B218-11E8D192F8D0}" sibTransId="{4E991A29-E64F-4584-A1E0-82BDEE6DF8CB}"/>
    <dgm:cxn modelId="{A6D95ADB-CD3E-4A47-954E-6472428131D1}" type="presOf" srcId="{8F98920A-4E20-408F-BBC2-E2815D493953}" destId="{50E83BCD-D834-40E7-B62D-CF0D3C2BD625}" srcOrd="1" destOrd="0" presId="urn:microsoft.com/office/officeart/2005/8/layout/process4"/>
    <dgm:cxn modelId="{D8ABA4EC-9621-47F4-81E9-02AED9455B9D}" type="presOf" srcId="{E25BA9B0-753B-419F-922C-F8D64FDF8F2B}" destId="{27C6AFFC-A5B6-4E31-B924-23411D3CF701}" srcOrd="0" destOrd="0" presId="urn:microsoft.com/office/officeart/2005/8/layout/process4"/>
    <dgm:cxn modelId="{DA56AEFA-50A6-445B-9351-4E462BDF55DF}" srcId="{E25BA9B0-753B-419F-922C-F8D64FDF8F2B}" destId="{81194734-FC75-40F4-8694-36921A78736C}" srcOrd="0" destOrd="0" parTransId="{EAC581B2-5F67-4B86-8F91-133F6A23AF00}" sibTransId="{521593E5-3C6F-433A-8937-6D2ADE62B30D}"/>
    <dgm:cxn modelId="{8D5A0E4F-A81A-4087-ADBD-3FBB19C99653}" type="presParOf" srcId="{27C6AFFC-A5B6-4E31-B924-23411D3CF701}" destId="{117DDED1-F536-46E9-8D8A-72D0C977BED8}" srcOrd="0" destOrd="0" presId="urn:microsoft.com/office/officeart/2005/8/layout/process4"/>
    <dgm:cxn modelId="{D07C3EF3-3AE2-43A7-A1F1-7CB89AFADF52}" type="presParOf" srcId="{117DDED1-F536-46E9-8D8A-72D0C977BED8}" destId="{AB3754F4-0089-4F9F-8C41-AAC9D643313B}" srcOrd="0" destOrd="0" presId="urn:microsoft.com/office/officeart/2005/8/layout/process4"/>
    <dgm:cxn modelId="{FA7C4335-B50D-4C0F-A6E1-EC1E95148E85}" type="presParOf" srcId="{117DDED1-F536-46E9-8D8A-72D0C977BED8}" destId="{50E83BCD-D834-40E7-B62D-CF0D3C2BD625}" srcOrd="1" destOrd="0" presId="urn:microsoft.com/office/officeart/2005/8/layout/process4"/>
    <dgm:cxn modelId="{C0078299-94A4-487B-A934-AF603D4E69E8}" type="presParOf" srcId="{117DDED1-F536-46E9-8D8A-72D0C977BED8}" destId="{098EDEF4-C84D-418B-8C1A-849A993A8554}" srcOrd="2" destOrd="0" presId="urn:microsoft.com/office/officeart/2005/8/layout/process4"/>
    <dgm:cxn modelId="{0C56ECC3-341C-471D-B928-429C7C001CDA}" type="presParOf" srcId="{098EDEF4-C84D-418B-8C1A-849A993A8554}" destId="{DF2B12D2-3707-4CB0-83D9-0C0A830794C9}" srcOrd="0" destOrd="0" presId="urn:microsoft.com/office/officeart/2005/8/layout/process4"/>
    <dgm:cxn modelId="{6898CF15-AA12-4541-9B8D-1C993C167C4D}" type="presParOf" srcId="{098EDEF4-C84D-418B-8C1A-849A993A8554}" destId="{E7C72F19-EDC3-4DA9-918F-C40AC350076B}" srcOrd="1" destOrd="0" presId="urn:microsoft.com/office/officeart/2005/8/layout/process4"/>
    <dgm:cxn modelId="{C3F0DFF6-EE8D-43BE-9A46-55F2E3CC0887}" type="presParOf" srcId="{098EDEF4-C84D-418B-8C1A-849A993A8554}" destId="{F0C3C5C4-905E-4AE0-9C3D-31AC23F21A15}" srcOrd="2" destOrd="0" presId="urn:microsoft.com/office/officeart/2005/8/layout/process4"/>
    <dgm:cxn modelId="{63507E07-A74D-44A2-96E0-4B57F7885A7E}" type="presParOf" srcId="{27C6AFFC-A5B6-4E31-B924-23411D3CF701}" destId="{3B3EF310-342B-41F8-9EE7-A3219AAA62A4}" srcOrd="1" destOrd="0" presId="urn:microsoft.com/office/officeart/2005/8/layout/process4"/>
    <dgm:cxn modelId="{BEDF554C-9618-43C6-A99B-33EE4DAD5203}" type="presParOf" srcId="{27C6AFFC-A5B6-4E31-B924-23411D3CF701}" destId="{A7F4BAD4-6691-4EFA-957E-041F551629C5}" srcOrd="2" destOrd="0" presId="urn:microsoft.com/office/officeart/2005/8/layout/process4"/>
    <dgm:cxn modelId="{4D1C23DD-4DF5-4578-A434-33DB64EF346F}" type="presParOf" srcId="{A7F4BAD4-6691-4EFA-957E-041F551629C5}" destId="{4543D4DE-B321-41FB-A69B-8E3675E8D383}" srcOrd="0" destOrd="0" presId="urn:microsoft.com/office/officeart/2005/8/layout/process4"/>
    <dgm:cxn modelId="{55EFDBDF-71AD-4A34-B5F6-D7857F9BB7CF}" type="presParOf" srcId="{A7F4BAD4-6691-4EFA-957E-041F551629C5}" destId="{F619597D-F904-41C1-8C95-FA919DA65E49}" srcOrd="1" destOrd="0" presId="urn:microsoft.com/office/officeart/2005/8/layout/process4"/>
    <dgm:cxn modelId="{C298626D-A4FA-458D-A0F4-A5FA05E0939A}" type="presParOf" srcId="{A7F4BAD4-6691-4EFA-957E-041F551629C5}" destId="{3431E042-B1DD-45C3-8011-3A29CA47B511}" srcOrd="2" destOrd="0" presId="urn:microsoft.com/office/officeart/2005/8/layout/process4"/>
    <dgm:cxn modelId="{C1F4FFD4-7E8E-4749-85B7-96F444763D8E}" type="presParOf" srcId="{3431E042-B1DD-45C3-8011-3A29CA47B511}" destId="{205D6625-C484-4769-891A-B3E63B74A93A}" srcOrd="0" destOrd="0" presId="urn:microsoft.com/office/officeart/2005/8/layout/process4"/>
    <dgm:cxn modelId="{5AEEC0AB-ED5A-4365-B189-B6579A051493}" type="presParOf" srcId="{3431E042-B1DD-45C3-8011-3A29CA47B511}" destId="{83177D3A-5AE9-4EEF-9AE8-942A92089710}" srcOrd="1" destOrd="0" presId="urn:microsoft.com/office/officeart/2005/8/layout/process4"/>
    <dgm:cxn modelId="{7B2A8339-25FD-4C9D-A855-57EB2902B5D8}" type="presParOf" srcId="{3431E042-B1DD-45C3-8011-3A29CA47B511}" destId="{95E5A7BA-AA5D-4CA9-B70B-A253D9E26689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5BA9B0-753B-419F-922C-F8D64FDF8F2B}" type="doc">
      <dgm:prSet loTypeId="urn:microsoft.com/office/officeart/2005/8/layout/process4" loCatId="list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81194734-FC75-40F4-8694-36921A78736C}">
      <dgm:prSet phldrT="[Texte]"/>
      <dgm:spPr/>
      <dgm:t>
        <a:bodyPr/>
        <a:lstStyle/>
        <a:p>
          <a:r>
            <a:rPr lang="fr-FR" dirty="0">
              <a:latin typeface="Marianne" panose="02000000000000000000" pitchFamily="2" charset="0"/>
            </a:rPr>
            <a:t>Les agents publics de l’État </a:t>
          </a:r>
          <a:r>
            <a:rPr lang="fr-FR" b="0" i="1" u="sng" dirty="0">
              <a:latin typeface="Marianne" panose="02000000000000000000" pitchFamily="2" charset="0"/>
            </a:rPr>
            <a:t>peuvent</a:t>
          </a:r>
          <a:r>
            <a:rPr lang="fr-FR" dirty="0">
              <a:latin typeface="Marianne" panose="02000000000000000000" pitchFamily="2" charset="0"/>
            </a:rPr>
            <a:t> souscrire à titre personnel à une offre de prévoyance complémentaire de leur choix.</a:t>
          </a:r>
        </a:p>
      </dgm:t>
    </dgm:pt>
    <dgm:pt modelId="{EAC581B2-5F67-4B86-8F91-133F6A23AF00}" type="parTrans" cxnId="{DA56AEFA-50A6-445B-9351-4E462BDF55DF}">
      <dgm:prSet/>
      <dgm:spPr/>
      <dgm:t>
        <a:bodyPr/>
        <a:lstStyle/>
        <a:p>
          <a:endParaRPr lang="fr-FR"/>
        </a:p>
      </dgm:t>
    </dgm:pt>
    <dgm:pt modelId="{521593E5-3C6F-433A-8937-6D2ADE62B30D}" type="sibTrans" cxnId="{DA56AEFA-50A6-445B-9351-4E462BDF55DF}">
      <dgm:prSet/>
      <dgm:spPr/>
      <dgm:t>
        <a:bodyPr/>
        <a:lstStyle/>
        <a:p>
          <a:endParaRPr lang="fr-FR"/>
        </a:p>
      </dgm:t>
    </dgm:pt>
    <dgm:pt modelId="{8F98920A-4E20-408F-BBC2-E2815D493953}">
      <dgm:prSet/>
      <dgm:spPr/>
      <dgm:t>
        <a:bodyPr/>
        <a:lstStyle/>
        <a:p>
          <a:r>
            <a:rPr lang="fr-FR" dirty="0">
              <a:latin typeface="Marianne" panose="02000000000000000000" pitchFamily="2" charset="0"/>
            </a:rPr>
            <a:t>A compter du 1</a:t>
          </a:r>
          <a:r>
            <a:rPr lang="fr-FR" baseline="30000" dirty="0">
              <a:latin typeface="Marianne" panose="02000000000000000000" pitchFamily="2" charset="0"/>
            </a:rPr>
            <a:t>er</a:t>
          </a:r>
          <a:r>
            <a:rPr lang="fr-FR" dirty="0">
              <a:latin typeface="Marianne" panose="02000000000000000000" pitchFamily="2" charset="0"/>
            </a:rPr>
            <a:t> janvier 2026, les agents </a:t>
          </a:r>
          <a:r>
            <a:rPr lang="fr-FR" i="1" u="sng" dirty="0">
              <a:latin typeface="Marianne" panose="02000000000000000000" pitchFamily="2" charset="0"/>
            </a:rPr>
            <a:t>peuvent</a:t>
          </a:r>
          <a:r>
            <a:rPr lang="fr-FR" dirty="0">
              <a:latin typeface="Marianne" panose="02000000000000000000" pitchFamily="2" charset="0"/>
            </a:rPr>
            <a:t> souscrire au nouveau contrat PSC avec l’Organisme Complémentaire en prévoyance</a:t>
          </a:r>
        </a:p>
      </dgm:t>
    </dgm:pt>
    <dgm:pt modelId="{5830DB08-CD4E-4941-A3FA-ADA06C328044}" type="parTrans" cxnId="{36DC55C4-109E-4C28-B2A2-01DB3B8625F3}">
      <dgm:prSet/>
      <dgm:spPr/>
      <dgm:t>
        <a:bodyPr/>
        <a:lstStyle/>
        <a:p>
          <a:endParaRPr lang="fr-FR"/>
        </a:p>
      </dgm:t>
    </dgm:pt>
    <dgm:pt modelId="{4B17A7AA-2C36-4737-9843-3EAAA849FD85}" type="sibTrans" cxnId="{36DC55C4-109E-4C28-B2A2-01DB3B8625F3}">
      <dgm:prSet/>
      <dgm:spPr/>
      <dgm:t>
        <a:bodyPr/>
        <a:lstStyle/>
        <a:p>
          <a:endParaRPr lang="fr-FR"/>
        </a:p>
      </dgm:t>
    </dgm:pt>
    <dgm:pt modelId="{202C119A-A667-4EE5-9D0C-97C8BE916E72}">
      <dgm:prSet phldrT="[Texte]"/>
      <dgm:spPr/>
      <dgm:t>
        <a:bodyPr/>
        <a:lstStyle/>
        <a:p>
          <a:r>
            <a:rPr lang="fr-FR" dirty="0">
              <a:latin typeface="Marianne" panose="02000000000000000000" pitchFamily="2" charset="0"/>
            </a:rPr>
            <a:t>Facultatif</a:t>
          </a:r>
        </a:p>
      </dgm:t>
    </dgm:pt>
    <dgm:pt modelId="{D5C61571-57FB-47C4-B4A7-E0CD2755C081}" type="parTrans" cxnId="{350301C4-BFE5-43F4-9854-457D89F9785C}">
      <dgm:prSet/>
      <dgm:spPr/>
      <dgm:t>
        <a:bodyPr/>
        <a:lstStyle/>
        <a:p>
          <a:endParaRPr lang="fr-FR"/>
        </a:p>
      </dgm:t>
    </dgm:pt>
    <dgm:pt modelId="{055B7FD0-FC60-462F-8B1D-6CDADD3A4AFF}" type="sibTrans" cxnId="{350301C4-BFE5-43F4-9854-457D89F9785C}">
      <dgm:prSet/>
      <dgm:spPr/>
      <dgm:t>
        <a:bodyPr/>
        <a:lstStyle/>
        <a:p>
          <a:endParaRPr lang="fr-FR"/>
        </a:p>
      </dgm:t>
    </dgm:pt>
    <dgm:pt modelId="{3852CCA0-12B3-427D-88AA-DF100FD15887}">
      <dgm:prSet/>
      <dgm:spPr/>
      <dgm:t>
        <a:bodyPr/>
        <a:lstStyle/>
        <a:p>
          <a:r>
            <a:rPr lang="fr-FR" dirty="0">
              <a:latin typeface="Marianne" panose="02000000000000000000" pitchFamily="2" charset="0"/>
            </a:rPr>
            <a:t>Facultatif </a:t>
          </a:r>
        </a:p>
      </dgm:t>
    </dgm:pt>
    <dgm:pt modelId="{9296CFB2-522A-4C06-BE3F-DA56FD6CB995}" type="parTrans" cxnId="{8382C407-4634-4315-B37C-F8BDF1E380B5}">
      <dgm:prSet/>
      <dgm:spPr/>
      <dgm:t>
        <a:bodyPr/>
        <a:lstStyle/>
        <a:p>
          <a:endParaRPr lang="fr-FR"/>
        </a:p>
      </dgm:t>
    </dgm:pt>
    <dgm:pt modelId="{B79EE709-7F9D-4696-A800-4E56E74F6FA3}" type="sibTrans" cxnId="{8382C407-4634-4315-B37C-F8BDF1E380B5}">
      <dgm:prSet/>
      <dgm:spPr/>
      <dgm:t>
        <a:bodyPr/>
        <a:lstStyle/>
        <a:p>
          <a:endParaRPr lang="fr-FR"/>
        </a:p>
      </dgm:t>
    </dgm:pt>
    <dgm:pt modelId="{3C90A19D-3438-4884-9340-EF7BC39E152D}">
      <dgm:prSet/>
      <dgm:spPr/>
      <dgm:t>
        <a:bodyPr/>
        <a:lstStyle/>
        <a:p>
          <a:r>
            <a:rPr lang="fr-FR" dirty="0">
              <a:latin typeface="Marianne" panose="02000000000000000000" pitchFamily="2" charset="0"/>
            </a:rPr>
            <a:t>7 euros/mois versés par l’employeur à l’agent</a:t>
          </a:r>
        </a:p>
      </dgm:t>
    </dgm:pt>
    <dgm:pt modelId="{1889AEA8-AFDA-4E2B-8519-5E27B4C41C8E}" type="parTrans" cxnId="{B2F86317-2E98-4C0D-A320-CFC70F68A39F}">
      <dgm:prSet/>
      <dgm:spPr/>
      <dgm:t>
        <a:bodyPr/>
        <a:lstStyle/>
        <a:p>
          <a:endParaRPr lang="fr-FR"/>
        </a:p>
      </dgm:t>
    </dgm:pt>
    <dgm:pt modelId="{CD5B90DF-6253-419E-AF72-B5AC4FA52334}" type="sibTrans" cxnId="{B2F86317-2E98-4C0D-A320-CFC70F68A39F}">
      <dgm:prSet/>
      <dgm:spPr/>
      <dgm:t>
        <a:bodyPr/>
        <a:lstStyle/>
        <a:p>
          <a:endParaRPr lang="fr-FR"/>
        </a:p>
      </dgm:t>
    </dgm:pt>
    <dgm:pt modelId="{808C0234-988F-452F-AD4A-37CE595BAA82}">
      <dgm:prSet phldrT="[Texte]"/>
      <dgm:spPr/>
      <dgm:t>
        <a:bodyPr/>
        <a:lstStyle/>
        <a:p>
          <a:r>
            <a:rPr lang="fr-FR" dirty="0">
              <a:latin typeface="Marianne" panose="02000000000000000000" pitchFamily="2" charset="0"/>
            </a:rPr>
            <a:t>Pas de prise en charge par l’employeur</a:t>
          </a:r>
        </a:p>
      </dgm:t>
    </dgm:pt>
    <dgm:pt modelId="{A5415EB4-BC12-465B-B129-1E10C2995226}" type="parTrans" cxnId="{9583A965-4941-46CF-9486-C65D86F2C340}">
      <dgm:prSet/>
      <dgm:spPr/>
      <dgm:t>
        <a:bodyPr/>
        <a:lstStyle/>
        <a:p>
          <a:endParaRPr lang="fr-FR"/>
        </a:p>
      </dgm:t>
    </dgm:pt>
    <dgm:pt modelId="{C9178D65-BF51-42DD-BE4F-2BD4534DC2E1}" type="sibTrans" cxnId="{9583A965-4941-46CF-9486-C65D86F2C340}">
      <dgm:prSet/>
      <dgm:spPr/>
      <dgm:t>
        <a:bodyPr/>
        <a:lstStyle/>
        <a:p>
          <a:endParaRPr lang="fr-FR"/>
        </a:p>
      </dgm:t>
    </dgm:pt>
    <dgm:pt modelId="{7BDDC8FE-C3B4-4128-82EA-6628B4133550}">
      <dgm:prSet/>
      <dgm:spPr/>
      <dgm:t>
        <a:bodyPr/>
        <a:lstStyle/>
        <a:p>
          <a:r>
            <a:rPr lang="fr-FR" dirty="0">
              <a:latin typeface="Marianne" panose="02000000000000000000" pitchFamily="2" charset="0"/>
            </a:rPr>
            <a:t>Participation forfaitaire de l’employeur</a:t>
          </a:r>
        </a:p>
      </dgm:t>
    </dgm:pt>
    <dgm:pt modelId="{0FEE05E6-18FB-4A8A-A38F-5CE1B0FA0DC5}" type="parTrans" cxnId="{0408E73B-BB0C-419E-94F0-59392D9582CA}">
      <dgm:prSet/>
      <dgm:spPr/>
      <dgm:t>
        <a:bodyPr/>
        <a:lstStyle/>
        <a:p>
          <a:endParaRPr lang="fr-FR"/>
        </a:p>
      </dgm:t>
    </dgm:pt>
    <dgm:pt modelId="{1348CC4A-77E6-479B-A910-A9DE5BB56C09}" type="sibTrans" cxnId="{0408E73B-BB0C-419E-94F0-59392D9582CA}">
      <dgm:prSet/>
      <dgm:spPr/>
      <dgm:t>
        <a:bodyPr/>
        <a:lstStyle/>
        <a:p>
          <a:endParaRPr lang="fr-FR"/>
        </a:p>
      </dgm:t>
    </dgm:pt>
    <dgm:pt modelId="{27C6AFFC-A5B6-4E31-B924-23411D3CF701}" type="pres">
      <dgm:prSet presAssocID="{E25BA9B0-753B-419F-922C-F8D64FDF8F2B}" presName="Name0" presStyleCnt="0">
        <dgm:presLayoutVars>
          <dgm:dir/>
          <dgm:animLvl val="lvl"/>
          <dgm:resizeHandles val="exact"/>
        </dgm:presLayoutVars>
      </dgm:prSet>
      <dgm:spPr/>
    </dgm:pt>
    <dgm:pt modelId="{117DDED1-F536-46E9-8D8A-72D0C977BED8}" type="pres">
      <dgm:prSet presAssocID="{8F98920A-4E20-408F-BBC2-E2815D493953}" presName="boxAndChildren" presStyleCnt="0"/>
      <dgm:spPr/>
    </dgm:pt>
    <dgm:pt modelId="{AB3754F4-0089-4F9F-8C41-AAC9D643313B}" type="pres">
      <dgm:prSet presAssocID="{8F98920A-4E20-408F-BBC2-E2815D493953}" presName="parentTextBox" presStyleLbl="node1" presStyleIdx="0" presStyleCnt="2"/>
      <dgm:spPr/>
    </dgm:pt>
    <dgm:pt modelId="{50E83BCD-D834-40E7-B62D-CF0D3C2BD625}" type="pres">
      <dgm:prSet presAssocID="{8F98920A-4E20-408F-BBC2-E2815D493953}" presName="entireBox" presStyleLbl="node1" presStyleIdx="0" presStyleCnt="2" custLinFactNeighborX="374" custLinFactNeighborY="114"/>
      <dgm:spPr/>
    </dgm:pt>
    <dgm:pt modelId="{098EDEF4-C84D-418B-8C1A-849A993A8554}" type="pres">
      <dgm:prSet presAssocID="{8F98920A-4E20-408F-BBC2-E2815D493953}" presName="descendantBox" presStyleCnt="0"/>
      <dgm:spPr/>
    </dgm:pt>
    <dgm:pt modelId="{DF2B12D2-3707-4CB0-83D9-0C0A830794C9}" type="pres">
      <dgm:prSet presAssocID="{3852CCA0-12B3-427D-88AA-DF100FD15887}" presName="childTextBox" presStyleLbl="fgAccFollowNode1" presStyleIdx="0" presStyleCnt="5">
        <dgm:presLayoutVars>
          <dgm:bulletEnabled val="1"/>
        </dgm:presLayoutVars>
      </dgm:prSet>
      <dgm:spPr/>
    </dgm:pt>
    <dgm:pt modelId="{E7C72F19-EDC3-4DA9-918F-C40AC350076B}" type="pres">
      <dgm:prSet presAssocID="{7BDDC8FE-C3B4-4128-82EA-6628B4133550}" presName="childTextBox" presStyleLbl="fgAccFollowNode1" presStyleIdx="1" presStyleCnt="5">
        <dgm:presLayoutVars>
          <dgm:bulletEnabled val="1"/>
        </dgm:presLayoutVars>
      </dgm:prSet>
      <dgm:spPr/>
    </dgm:pt>
    <dgm:pt modelId="{F0C3C5C4-905E-4AE0-9C3D-31AC23F21A15}" type="pres">
      <dgm:prSet presAssocID="{3C90A19D-3438-4884-9340-EF7BC39E152D}" presName="childTextBox" presStyleLbl="fgAccFollowNode1" presStyleIdx="2" presStyleCnt="5">
        <dgm:presLayoutVars>
          <dgm:bulletEnabled val="1"/>
        </dgm:presLayoutVars>
      </dgm:prSet>
      <dgm:spPr/>
    </dgm:pt>
    <dgm:pt modelId="{3B3EF310-342B-41F8-9EE7-A3219AAA62A4}" type="pres">
      <dgm:prSet presAssocID="{521593E5-3C6F-433A-8937-6D2ADE62B30D}" presName="sp" presStyleCnt="0"/>
      <dgm:spPr/>
    </dgm:pt>
    <dgm:pt modelId="{A7F4BAD4-6691-4EFA-957E-041F551629C5}" type="pres">
      <dgm:prSet presAssocID="{81194734-FC75-40F4-8694-36921A78736C}" presName="arrowAndChildren" presStyleCnt="0"/>
      <dgm:spPr/>
    </dgm:pt>
    <dgm:pt modelId="{4543D4DE-B321-41FB-A69B-8E3675E8D383}" type="pres">
      <dgm:prSet presAssocID="{81194734-FC75-40F4-8694-36921A78736C}" presName="parentTextArrow" presStyleLbl="node1" presStyleIdx="0" presStyleCnt="2"/>
      <dgm:spPr/>
    </dgm:pt>
    <dgm:pt modelId="{F619597D-F904-41C1-8C95-FA919DA65E49}" type="pres">
      <dgm:prSet presAssocID="{81194734-FC75-40F4-8694-36921A78736C}" presName="arrow" presStyleLbl="node1" presStyleIdx="1" presStyleCnt="2" custLinFactNeighborX="374" custLinFactNeighborY="-74"/>
      <dgm:spPr/>
    </dgm:pt>
    <dgm:pt modelId="{3431E042-B1DD-45C3-8011-3A29CA47B511}" type="pres">
      <dgm:prSet presAssocID="{81194734-FC75-40F4-8694-36921A78736C}" presName="descendantArrow" presStyleCnt="0"/>
      <dgm:spPr/>
    </dgm:pt>
    <dgm:pt modelId="{205D6625-C484-4769-891A-B3E63B74A93A}" type="pres">
      <dgm:prSet presAssocID="{202C119A-A667-4EE5-9D0C-97C8BE916E72}" presName="childTextArrow" presStyleLbl="fgAccFollowNode1" presStyleIdx="3" presStyleCnt="5" custLinFactNeighborX="749" custLinFactNeighborY="0">
        <dgm:presLayoutVars>
          <dgm:bulletEnabled val="1"/>
        </dgm:presLayoutVars>
      </dgm:prSet>
      <dgm:spPr/>
    </dgm:pt>
    <dgm:pt modelId="{83177D3A-5AE9-4EEF-9AE8-942A92089710}" type="pres">
      <dgm:prSet presAssocID="{808C0234-988F-452F-AD4A-37CE595BAA82}" presName="childTextArrow" presStyleLbl="fgAccFollowNode1" presStyleIdx="4" presStyleCnt="5" custLinFactNeighborX="749" custLinFactNeighborY="0">
        <dgm:presLayoutVars>
          <dgm:bulletEnabled val="1"/>
        </dgm:presLayoutVars>
      </dgm:prSet>
      <dgm:spPr/>
    </dgm:pt>
  </dgm:ptLst>
  <dgm:cxnLst>
    <dgm:cxn modelId="{8382C407-4634-4315-B37C-F8BDF1E380B5}" srcId="{8F98920A-4E20-408F-BBC2-E2815D493953}" destId="{3852CCA0-12B3-427D-88AA-DF100FD15887}" srcOrd="0" destOrd="0" parTransId="{9296CFB2-522A-4C06-BE3F-DA56FD6CB995}" sibTransId="{B79EE709-7F9D-4696-A800-4E56E74F6FA3}"/>
    <dgm:cxn modelId="{B2F86317-2E98-4C0D-A320-CFC70F68A39F}" srcId="{8F98920A-4E20-408F-BBC2-E2815D493953}" destId="{3C90A19D-3438-4884-9340-EF7BC39E152D}" srcOrd="2" destOrd="0" parTransId="{1889AEA8-AFDA-4E2B-8519-5E27B4C41C8E}" sibTransId="{CD5B90DF-6253-419E-AF72-B5AC4FA52334}"/>
    <dgm:cxn modelId="{BBD8061A-7E87-41B0-92D7-8766C66DB982}" type="presOf" srcId="{3C90A19D-3438-4884-9340-EF7BC39E152D}" destId="{F0C3C5C4-905E-4AE0-9C3D-31AC23F21A15}" srcOrd="0" destOrd="0" presId="urn:microsoft.com/office/officeart/2005/8/layout/process4"/>
    <dgm:cxn modelId="{EF018A21-8AD1-47E6-90AF-6433FF044242}" type="presOf" srcId="{7BDDC8FE-C3B4-4128-82EA-6628B4133550}" destId="{E7C72F19-EDC3-4DA9-918F-C40AC350076B}" srcOrd="0" destOrd="0" presId="urn:microsoft.com/office/officeart/2005/8/layout/process4"/>
    <dgm:cxn modelId="{0408E73B-BB0C-419E-94F0-59392D9582CA}" srcId="{8F98920A-4E20-408F-BBC2-E2815D493953}" destId="{7BDDC8FE-C3B4-4128-82EA-6628B4133550}" srcOrd="1" destOrd="0" parTransId="{0FEE05E6-18FB-4A8A-A38F-5CE1B0FA0DC5}" sibTransId="{1348CC4A-77E6-479B-A910-A9DE5BB56C09}"/>
    <dgm:cxn modelId="{9583A965-4941-46CF-9486-C65D86F2C340}" srcId="{81194734-FC75-40F4-8694-36921A78736C}" destId="{808C0234-988F-452F-AD4A-37CE595BAA82}" srcOrd="1" destOrd="0" parTransId="{A5415EB4-BC12-465B-B129-1E10C2995226}" sibTransId="{C9178D65-BF51-42DD-BE4F-2BD4534DC2E1}"/>
    <dgm:cxn modelId="{AA9FAD4D-5AA8-4E81-AB06-3B5EF2B0404D}" type="presOf" srcId="{81194734-FC75-40F4-8694-36921A78736C}" destId="{F619597D-F904-41C1-8C95-FA919DA65E49}" srcOrd="1" destOrd="0" presId="urn:microsoft.com/office/officeart/2005/8/layout/process4"/>
    <dgm:cxn modelId="{0CC11552-E129-45B0-8018-6CDDFD6DA588}" type="presOf" srcId="{8F98920A-4E20-408F-BBC2-E2815D493953}" destId="{AB3754F4-0089-4F9F-8C41-AAC9D643313B}" srcOrd="0" destOrd="0" presId="urn:microsoft.com/office/officeart/2005/8/layout/process4"/>
    <dgm:cxn modelId="{939D2052-4ED6-45ED-8082-6E3FA2F875EA}" type="presOf" srcId="{81194734-FC75-40F4-8694-36921A78736C}" destId="{4543D4DE-B321-41FB-A69B-8E3675E8D383}" srcOrd="0" destOrd="0" presId="urn:microsoft.com/office/officeart/2005/8/layout/process4"/>
    <dgm:cxn modelId="{ED645073-7CBC-4443-9B92-5BF9C20D7326}" type="presOf" srcId="{202C119A-A667-4EE5-9D0C-97C8BE916E72}" destId="{205D6625-C484-4769-891A-B3E63B74A93A}" srcOrd="0" destOrd="0" presId="urn:microsoft.com/office/officeart/2005/8/layout/process4"/>
    <dgm:cxn modelId="{93621E9E-F0DA-4B54-B5D8-0932932C84ED}" type="presOf" srcId="{808C0234-988F-452F-AD4A-37CE595BAA82}" destId="{83177D3A-5AE9-4EEF-9AE8-942A92089710}" srcOrd="0" destOrd="0" presId="urn:microsoft.com/office/officeart/2005/8/layout/process4"/>
    <dgm:cxn modelId="{A080FBBC-D9BB-47FF-8548-AC769108CFD4}" type="presOf" srcId="{3852CCA0-12B3-427D-88AA-DF100FD15887}" destId="{DF2B12D2-3707-4CB0-83D9-0C0A830794C9}" srcOrd="0" destOrd="0" presId="urn:microsoft.com/office/officeart/2005/8/layout/process4"/>
    <dgm:cxn modelId="{350301C4-BFE5-43F4-9854-457D89F9785C}" srcId="{81194734-FC75-40F4-8694-36921A78736C}" destId="{202C119A-A667-4EE5-9D0C-97C8BE916E72}" srcOrd="0" destOrd="0" parTransId="{D5C61571-57FB-47C4-B4A7-E0CD2755C081}" sibTransId="{055B7FD0-FC60-462F-8B1D-6CDADD3A4AFF}"/>
    <dgm:cxn modelId="{36DC55C4-109E-4C28-B2A2-01DB3B8625F3}" srcId="{E25BA9B0-753B-419F-922C-F8D64FDF8F2B}" destId="{8F98920A-4E20-408F-BBC2-E2815D493953}" srcOrd="1" destOrd="0" parTransId="{5830DB08-CD4E-4941-A3FA-ADA06C328044}" sibTransId="{4B17A7AA-2C36-4737-9843-3EAAA849FD85}"/>
    <dgm:cxn modelId="{A6D95ADB-CD3E-4A47-954E-6472428131D1}" type="presOf" srcId="{8F98920A-4E20-408F-BBC2-E2815D493953}" destId="{50E83BCD-D834-40E7-B62D-CF0D3C2BD625}" srcOrd="1" destOrd="0" presId="urn:microsoft.com/office/officeart/2005/8/layout/process4"/>
    <dgm:cxn modelId="{D8ABA4EC-9621-47F4-81E9-02AED9455B9D}" type="presOf" srcId="{E25BA9B0-753B-419F-922C-F8D64FDF8F2B}" destId="{27C6AFFC-A5B6-4E31-B924-23411D3CF701}" srcOrd="0" destOrd="0" presId="urn:microsoft.com/office/officeart/2005/8/layout/process4"/>
    <dgm:cxn modelId="{DA56AEFA-50A6-445B-9351-4E462BDF55DF}" srcId="{E25BA9B0-753B-419F-922C-F8D64FDF8F2B}" destId="{81194734-FC75-40F4-8694-36921A78736C}" srcOrd="0" destOrd="0" parTransId="{EAC581B2-5F67-4B86-8F91-133F6A23AF00}" sibTransId="{521593E5-3C6F-433A-8937-6D2ADE62B30D}"/>
    <dgm:cxn modelId="{8D5A0E4F-A81A-4087-ADBD-3FBB19C99653}" type="presParOf" srcId="{27C6AFFC-A5B6-4E31-B924-23411D3CF701}" destId="{117DDED1-F536-46E9-8D8A-72D0C977BED8}" srcOrd="0" destOrd="0" presId="urn:microsoft.com/office/officeart/2005/8/layout/process4"/>
    <dgm:cxn modelId="{D07C3EF3-3AE2-43A7-A1F1-7CB89AFADF52}" type="presParOf" srcId="{117DDED1-F536-46E9-8D8A-72D0C977BED8}" destId="{AB3754F4-0089-4F9F-8C41-AAC9D643313B}" srcOrd="0" destOrd="0" presId="urn:microsoft.com/office/officeart/2005/8/layout/process4"/>
    <dgm:cxn modelId="{FA7C4335-B50D-4C0F-A6E1-EC1E95148E85}" type="presParOf" srcId="{117DDED1-F536-46E9-8D8A-72D0C977BED8}" destId="{50E83BCD-D834-40E7-B62D-CF0D3C2BD625}" srcOrd="1" destOrd="0" presId="urn:microsoft.com/office/officeart/2005/8/layout/process4"/>
    <dgm:cxn modelId="{C0078299-94A4-487B-A934-AF603D4E69E8}" type="presParOf" srcId="{117DDED1-F536-46E9-8D8A-72D0C977BED8}" destId="{098EDEF4-C84D-418B-8C1A-849A993A8554}" srcOrd="2" destOrd="0" presId="urn:microsoft.com/office/officeart/2005/8/layout/process4"/>
    <dgm:cxn modelId="{0C56ECC3-341C-471D-B928-429C7C001CDA}" type="presParOf" srcId="{098EDEF4-C84D-418B-8C1A-849A993A8554}" destId="{DF2B12D2-3707-4CB0-83D9-0C0A830794C9}" srcOrd="0" destOrd="0" presId="urn:microsoft.com/office/officeart/2005/8/layout/process4"/>
    <dgm:cxn modelId="{6898CF15-AA12-4541-9B8D-1C993C167C4D}" type="presParOf" srcId="{098EDEF4-C84D-418B-8C1A-849A993A8554}" destId="{E7C72F19-EDC3-4DA9-918F-C40AC350076B}" srcOrd="1" destOrd="0" presId="urn:microsoft.com/office/officeart/2005/8/layout/process4"/>
    <dgm:cxn modelId="{C3F0DFF6-EE8D-43BE-9A46-55F2E3CC0887}" type="presParOf" srcId="{098EDEF4-C84D-418B-8C1A-849A993A8554}" destId="{F0C3C5C4-905E-4AE0-9C3D-31AC23F21A15}" srcOrd="2" destOrd="0" presId="urn:microsoft.com/office/officeart/2005/8/layout/process4"/>
    <dgm:cxn modelId="{63507E07-A74D-44A2-96E0-4B57F7885A7E}" type="presParOf" srcId="{27C6AFFC-A5B6-4E31-B924-23411D3CF701}" destId="{3B3EF310-342B-41F8-9EE7-A3219AAA62A4}" srcOrd="1" destOrd="0" presId="urn:microsoft.com/office/officeart/2005/8/layout/process4"/>
    <dgm:cxn modelId="{BEDF554C-9618-43C6-A99B-33EE4DAD5203}" type="presParOf" srcId="{27C6AFFC-A5B6-4E31-B924-23411D3CF701}" destId="{A7F4BAD4-6691-4EFA-957E-041F551629C5}" srcOrd="2" destOrd="0" presId="urn:microsoft.com/office/officeart/2005/8/layout/process4"/>
    <dgm:cxn modelId="{4D1C23DD-4DF5-4578-A434-33DB64EF346F}" type="presParOf" srcId="{A7F4BAD4-6691-4EFA-957E-041F551629C5}" destId="{4543D4DE-B321-41FB-A69B-8E3675E8D383}" srcOrd="0" destOrd="0" presId="urn:microsoft.com/office/officeart/2005/8/layout/process4"/>
    <dgm:cxn modelId="{55EFDBDF-71AD-4A34-B5F6-D7857F9BB7CF}" type="presParOf" srcId="{A7F4BAD4-6691-4EFA-957E-041F551629C5}" destId="{F619597D-F904-41C1-8C95-FA919DA65E49}" srcOrd="1" destOrd="0" presId="urn:microsoft.com/office/officeart/2005/8/layout/process4"/>
    <dgm:cxn modelId="{C298626D-A4FA-458D-A0F4-A5FA05E0939A}" type="presParOf" srcId="{A7F4BAD4-6691-4EFA-957E-041F551629C5}" destId="{3431E042-B1DD-45C3-8011-3A29CA47B511}" srcOrd="2" destOrd="0" presId="urn:microsoft.com/office/officeart/2005/8/layout/process4"/>
    <dgm:cxn modelId="{C1F4FFD4-7E8E-4749-85B7-96F444763D8E}" type="presParOf" srcId="{3431E042-B1DD-45C3-8011-3A29CA47B511}" destId="{205D6625-C484-4769-891A-B3E63B74A93A}" srcOrd="0" destOrd="0" presId="urn:microsoft.com/office/officeart/2005/8/layout/process4"/>
    <dgm:cxn modelId="{5AEEC0AB-ED5A-4365-B189-B6579A051493}" type="presParOf" srcId="{3431E042-B1DD-45C3-8011-3A29CA47B511}" destId="{83177D3A-5AE9-4EEF-9AE8-942A92089710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E83BCD-D834-40E7-B62D-CF0D3C2BD625}">
      <dsp:nvSpPr>
        <dsp:cNvPr id="0" name=""/>
        <dsp:cNvSpPr/>
      </dsp:nvSpPr>
      <dsp:spPr>
        <a:xfrm>
          <a:off x="0" y="2082317"/>
          <a:ext cx="6911163" cy="136520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latin typeface="Marianne" panose="02000000000000000000" pitchFamily="2" charset="0"/>
            </a:rPr>
            <a:t>À compter du 1</a:t>
          </a:r>
          <a:r>
            <a:rPr lang="fr-FR" sz="1100" kern="1200" baseline="30000" dirty="0">
              <a:latin typeface="Marianne" panose="02000000000000000000" pitchFamily="2" charset="0"/>
            </a:rPr>
            <a:t>er</a:t>
          </a:r>
          <a:r>
            <a:rPr lang="fr-FR" sz="1100" kern="1200" dirty="0">
              <a:latin typeface="Marianne" panose="02000000000000000000" pitchFamily="2" charset="0"/>
            </a:rPr>
            <a:t> janvier 2026 : abandon du dispositif avec la bascule sur le nouveau contrat PSC avec l’Organisme Complémentaire (OC)</a:t>
          </a:r>
        </a:p>
      </dsp:txBody>
      <dsp:txXfrm>
        <a:off x="0" y="2082317"/>
        <a:ext cx="6911163" cy="737211"/>
      </dsp:txXfrm>
    </dsp:sp>
    <dsp:sp modelId="{DF2B12D2-3707-4CB0-83D9-0C0A830794C9}">
      <dsp:nvSpPr>
        <dsp:cNvPr id="0" name=""/>
        <dsp:cNvSpPr/>
      </dsp:nvSpPr>
      <dsp:spPr>
        <a:xfrm>
          <a:off x="3374" y="2790670"/>
          <a:ext cx="2301471" cy="627994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11430" rIns="64008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>
              <a:latin typeface="Marianne" panose="02000000000000000000" pitchFamily="2" charset="0"/>
            </a:rPr>
            <a:t>Obligatoire (responsabilité employeur)</a:t>
          </a:r>
        </a:p>
      </dsp:txBody>
      <dsp:txXfrm>
        <a:off x="3374" y="2790670"/>
        <a:ext cx="2301471" cy="627994"/>
      </dsp:txXfrm>
    </dsp:sp>
    <dsp:sp modelId="{E7C72F19-EDC3-4DA9-918F-C40AC350076B}">
      <dsp:nvSpPr>
        <dsp:cNvPr id="0" name=""/>
        <dsp:cNvSpPr/>
      </dsp:nvSpPr>
      <dsp:spPr>
        <a:xfrm>
          <a:off x="2304845" y="2790670"/>
          <a:ext cx="2301471" cy="627994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11430" rIns="64008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>
              <a:latin typeface="Marianne" panose="02000000000000000000" pitchFamily="2" charset="0"/>
            </a:rPr>
            <a:t>Prise en charge par cotisation</a:t>
          </a:r>
        </a:p>
      </dsp:txBody>
      <dsp:txXfrm>
        <a:off x="2304845" y="2790670"/>
        <a:ext cx="2301471" cy="627994"/>
      </dsp:txXfrm>
    </dsp:sp>
    <dsp:sp modelId="{F0C3C5C4-905E-4AE0-9C3D-31AC23F21A15}">
      <dsp:nvSpPr>
        <dsp:cNvPr id="0" name=""/>
        <dsp:cNvSpPr/>
      </dsp:nvSpPr>
      <dsp:spPr>
        <a:xfrm>
          <a:off x="4606317" y="2790670"/>
          <a:ext cx="2301471" cy="627994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11430" rIns="64008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>
              <a:latin typeface="Marianne" panose="02000000000000000000" pitchFamily="2" charset="0"/>
            </a:rPr>
            <a:t>L’employeur et l’agent s’acquitteront de cotisations auprès de l’Organisme Complémentaire (OC) choisi.</a:t>
          </a:r>
        </a:p>
      </dsp:txBody>
      <dsp:txXfrm>
        <a:off x="4606317" y="2790670"/>
        <a:ext cx="2301471" cy="627994"/>
      </dsp:txXfrm>
    </dsp:sp>
    <dsp:sp modelId="{F619597D-F904-41C1-8C95-FA919DA65E49}">
      <dsp:nvSpPr>
        <dsp:cNvPr id="0" name=""/>
        <dsp:cNvSpPr/>
      </dsp:nvSpPr>
      <dsp:spPr>
        <a:xfrm rot="10800000">
          <a:off x="0" y="0"/>
          <a:ext cx="6911163" cy="2099686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latin typeface="Marianne" panose="02000000000000000000" pitchFamily="2" charset="0"/>
            </a:rPr>
            <a:t>Depuis le 1er janvier 2022, les agents publics de l’État peuvent bénéficier du remboursement d’une partie de leurs cotisations de protection sociale complémentaire destinées à couvrir les frais de "santé".</a:t>
          </a:r>
        </a:p>
      </dsp:txBody>
      <dsp:txXfrm rot="-10800000">
        <a:off x="0" y="0"/>
        <a:ext cx="6911163" cy="736990"/>
      </dsp:txXfrm>
    </dsp:sp>
    <dsp:sp modelId="{205D6625-C484-4769-891A-B3E63B74A93A}">
      <dsp:nvSpPr>
        <dsp:cNvPr id="0" name=""/>
        <dsp:cNvSpPr/>
      </dsp:nvSpPr>
      <dsp:spPr>
        <a:xfrm>
          <a:off x="3374" y="738544"/>
          <a:ext cx="2301471" cy="62780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11430" rIns="64008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>
              <a:latin typeface="Marianne" panose="02000000000000000000" pitchFamily="2" charset="0"/>
            </a:rPr>
            <a:t>Facultatif</a:t>
          </a:r>
        </a:p>
      </dsp:txBody>
      <dsp:txXfrm>
        <a:off x="3374" y="738544"/>
        <a:ext cx="2301471" cy="627806"/>
      </dsp:txXfrm>
    </dsp:sp>
    <dsp:sp modelId="{83177D3A-5AE9-4EEF-9AE8-942A92089710}">
      <dsp:nvSpPr>
        <dsp:cNvPr id="0" name=""/>
        <dsp:cNvSpPr/>
      </dsp:nvSpPr>
      <dsp:spPr>
        <a:xfrm>
          <a:off x="2304845" y="738544"/>
          <a:ext cx="2301471" cy="62780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11430" rIns="64008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 </a:t>
          </a:r>
          <a:r>
            <a:rPr lang="fr-FR" sz="900" kern="1200" dirty="0">
              <a:latin typeface="Marianne" panose="02000000000000000000" pitchFamily="2" charset="0"/>
            </a:rPr>
            <a:t>Prise en charge forfaitaire</a:t>
          </a:r>
        </a:p>
      </dsp:txBody>
      <dsp:txXfrm>
        <a:off x="2304845" y="738544"/>
        <a:ext cx="2301471" cy="627806"/>
      </dsp:txXfrm>
    </dsp:sp>
    <dsp:sp modelId="{95E5A7BA-AA5D-4CA9-B70B-A253D9E26689}">
      <dsp:nvSpPr>
        <dsp:cNvPr id="0" name=""/>
        <dsp:cNvSpPr/>
      </dsp:nvSpPr>
      <dsp:spPr>
        <a:xfrm>
          <a:off x="4606317" y="738544"/>
          <a:ext cx="2301471" cy="62780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11430" rIns="64008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>
              <a:latin typeface="Marianne" panose="02000000000000000000" pitchFamily="2" charset="0"/>
            </a:rPr>
            <a:t>15 euros/mois versés par l’employeur à l’agent</a:t>
          </a:r>
        </a:p>
      </dsp:txBody>
      <dsp:txXfrm>
        <a:off x="4606317" y="738544"/>
        <a:ext cx="2301471" cy="6278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E83BCD-D834-40E7-B62D-CF0D3C2BD625}">
      <dsp:nvSpPr>
        <dsp:cNvPr id="0" name=""/>
        <dsp:cNvSpPr/>
      </dsp:nvSpPr>
      <dsp:spPr>
        <a:xfrm>
          <a:off x="0" y="2082317"/>
          <a:ext cx="6911163" cy="136520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>
              <a:latin typeface="Marianne" panose="02000000000000000000" pitchFamily="2" charset="0"/>
            </a:rPr>
            <a:t>A compter du 1</a:t>
          </a:r>
          <a:r>
            <a:rPr lang="fr-FR" sz="1500" kern="1200" baseline="30000" dirty="0">
              <a:latin typeface="Marianne" panose="02000000000000000000" pitchFamily="2" charset="0"/>
            </a:rPr>
            <a:t>er</a:t>
          </a:r>
          <a:r>
            <a:rPr lang="fr-FR" sz="1500" kern="1200" dirty="0">
              <a:latin typeface="Marianne" panose="02000000000000000000" pitchFamily="2" charset="0"/>
            </a:rPr>
            <a:t> janvier 2026, les agents </a:t>
          </a:r>
          <a:r>
            <a:rPr lang="fr-FR" sz="1500" i="1" u="sng" kern="1200" dirty="0">
              <a:latin typeface="Marianne" panose="02000000000000000000" pitchFamily="2" charset="0"/>
            </a:rPr>
            <a:t>peuvent</a:t>
          </a:r>
          <a:r>
            <a:rPr lang="fr-FR" sz="1500" kern="1200" dirty="0">
              <a:latin typeface="Marianne" panose="02000000000000000000" pitchFamily="2" charset="0"/>
            </a:rPr>
            <a:t> souscrire au nouveau contrat PSC avec l’Organisme Complémentaire en prévoyance</a:t>
          </a:r>
        </a:p>
      </dsp:txBody>
      <dsp:txXfrm>
        <a:off x="0" y="2082317"/>
        <a:ext cx="6911163" cy="737211"/>
      </dsp:txXfrm>
    </dsp:sp>
    <dsp:sp modelId="{DF2B12D2-3707-4CB0-83D9-0C0A830794C9}">
      <dsp:nvSpPr>
        <dsp:cNvPr id="0" name=""/>
        <dsp:cNvSpPr/>
      </dsp:nvSpPr>
      <dsp:spPr>
        <a:xfrm>
          <a:off x="3374" y="2790670"/>
          <a:ext cx="2301471" cy="627994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latin typeface="Marianne" panose="02000000000000000000" pitchFamily="2" charset="0"/>
            </a:rPr>
            <a:t>Facultatif </a:t>
          </a:r>
        </a:p>
      </dsp:txBody>
      <dsp:txXfrm>
        <a:off x="3374" y="2790670"/>
        <a:ext cx="2301471" cy="627994"/>
      </dsp:txXfrm>
    </dsp:sp>
    <dsp:sp modelId="{E7C72F19-EDC3-4DA9-918F-C40AC350076B}">
      <dsp:nvSpPr>
        <dsp:cNvPr id="0" name=""/>
        <dsp:cNvSpPr/>
      </dsp:nvSpPr>
      <dsp:spPr>
        <a:xfrm>
          <a:off x="2304845" y="2790670"/>
          <a:ext cx="2301471" cy="627994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latin typeface="Marianne" panose="02000000000000000000" pitchFamily="2" charset="0"/>
            </a:rPr>
            <a:t>Participation forfaitaire de l’employeur</a:t>
          </a:r>
        </a:p>
      </dsp:txBody>
      <dsp:txXfrm>
        <a:off x="2304845" y="2790670"/>
        <a:ext cx="2301471" cy="627994"/>
      </dsp:txXfrm>
    </dsp:sp>
    <dsp:sp modelId="{F0C3C5C4-905E-4AE0-9C3D-31AC23F21A15}">
      <dsp:nvSpPr>
        <dsp:cNvPr id="0" name=""/>
        <dsp:cNvSpPr/>
      </dsp:nvSpPr>
      <dsp:spPr>
        <a:xfrm>
          <a:off x="4606317" y="2790670"/>
          <a:ext cx="2301471" cy="627994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latin typeface="Marianne" panose="02000000000000000000" pitchFamily="2" charset="0"/>
            </a:rPr>
            <a:t>7 euros/mois versés par l’employeur à l’agent</a:t>
          </a:r>
        </a:p>
      </dsp:txBody>
      <dsp:txXfrm>
        <a:off x="4606317" y="2790670"/>
        <a:ext cx="2301471" cy="627994"/>
      </dsp:txXfrm>
    </dsp:sp>
    <dsp:sp modelId="{F619597D-F904-41C1-8C95-FA919DA65E49}">
      <dsp:nvSpPr>
        <dsp:cNvPr id="0" name=""/>
        <dsp:cNvSpPr/>
      </dsp:nvSpPr>
      <dsp:spPr>
        <a:xfrm rot="10800000">
          <a:off x="0" y="0"/>
          <a:ext cx="6911163" cy="2099686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>
              <a:latin typeface="Marianne" panose="02000000000000000000" pitchFamily="2" charset="0"/>
            </a:rPr>
            <a:t>Les agents publics de l’État </a:t>
          </a:r>
          <a:r>
            <a:rPr lang="fr-FR" sz="1500" b="0" i="1" u="sng" kern="1200" dirty="0">
              <a:latin typeface="Marianne" panose="02000000000000000000" pitchFamily="2" charset="0"/>
            </a:rPr>
            <a:t>peuvent</a:t>
          </a:r>
          <a:r>
            <a:rPr lang="fr-FR" sz="1500" kern="1200" dirty="0">
              <a:latin typeface="Marianne" panose="02000000000000000000" pitchFamily="2" charset="0"/>
            </a:rPr>
            <a:t> souscrire à titre personnel à une offre de prévoyance complémentaire de leur choix.</a:t>
          </a:r>
        </a:p>
      </dsp:txBody>
      <dsp:txXfrm rot="-10800000">
        <a:off x="0" y="0"/>
        <a:ext cx="6911163" cy="736990"/>
      </dsp:txXfrm>
    </dsp:sp>
    <dsp:sp modelId="{205D6625-C484-4769-891A-B3E63B74A93A}">
      <dsp:nvSpPr>
        <dsp:cNvPr id="0" name=""/>
        <dsp:cNvSpPr/>
      </dsp:nvSpPr>
      <dsp:spPr>
        <a:xfrm>
          <a:off x="25882" y="738544"/>
          <a:ext cx="3455581" cy="62780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latin typeface="Marianne" panose="02000000000000000000" pitchFamily="2" charset="0"/>
            </a:rPr>
            <a:t>Facultatif</a:t>
          </a:r>
        </a:p>
      </dsp:txBody>
      <dsp:txXfrm>
        <a:off x="25882" y="738544"/>
        <a:ext cx="3455581" cy="627806"/>
      </dsp:txXfrm>
    </dsp:sp>
    <dsp:sp modelId="{83177D3A-5AE9-4EEF-9AE8-942A92089710}">
      <dsp:nvSpPr>
        <dsp:cNvPr id="0" name=""/>
        <dsp:cNvSpPr/>
      </dsp:nvSpPr>
      <dsp:spPr>
        <a:xfrm>
          <a:off x="3455581" y="738544"/>
          <a:ext cx="3455581" cy="62780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latin typeface="Marianne" panose="02000000000000000000" pitchFamily="2" charset="0"/>
            </a:rPr>
            <a:t>Pas de prise en charge par l’employeur</a:t>
          </a:r>
        </a:p>
      </dsp:txBody>
      <dsp:txXfrm>
        <a:off x="3455581" y="738544"/>
        <a:ext cx="3455581" cy="627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D007A56B-D7D9-B552-2C4C-27A631D4BB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3DCE7CF-82CD-E455-F817-00D97ECD991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36DAEE4-61D4-46CF-96A7-46D0B0EB9128}" type="datetimeFigureOut">
              <a:rPr lang="fr-FR" smtClean="0"/>
              <a:t>31/01/2025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B912E97-CB14-2B19-3DC6-0B56B75CD9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4A84136-7ECE-F433-0467-71B1D60470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7371D2-EB40-4410-9036-192673940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369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31/01/2025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4634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541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528" y="1563638"/>
            <a:ext cx="2520000" cy="288032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/>
              <a:t>Sommaire</a:t>
            </a:r>
          </a:p>
        </p:txBody>
      </p:sp>
      <p:sp>
        <p:nvSpPr>
          <p:cNvPr id="2" name="Espace réservé du pied de page 4">
            <a:extLst>
              <a:ext uri="{FF2B5EF4-FFF2-40B4-BE49-F238E27FC236}">
                <a16:creationId xmlns:a16="http://schemas.microsoft.com/office/drawing/2014/main" id="{33A67DD8-F9FB-B4C9-665E-BADE06B9BF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  <a:latin typeface="Marianne" panose="02000000000000000000" pitchFamily="2" charset="0"/>
              </a:defRPr>
            </a:lvl1pPr>
          </a:lstStyle>
          <a:p>
            <a:r>
              <a:rPr lang="fr-FR"/>
              <a:t>Secrétariat général</a:t>
            </a:r>
          </a:p>
          <a:p>
            <a:r>
              <a:rPr lang="fr-FR" b="0"/>
              <a:t> Direction des ressources humaines</a:t>
            </a:r>
          </a:p>
        </p:txBody>
      </p:sp>
      <p:sp>
        <p:nvSpPr>
          <p:cNvPr id="3" name="Espace réservé du numéro de diapositive 5">
            <a:extLst>
              <a:ext uri="{FF2B5EF4-FFF2-40B4-BE49-F238E27FC236}">
                <a16:creationId xmlns:a16="http://schemas.microsoft.com/office/drawing/2014/main" id="{BFE3EBE6-A0AB-DF32-9CEC-C0D4694A1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2" y="4783500"/>
            <a:ext cx="1709792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lang="fr-FR" sz="700" b="0" kern="1200" cap="all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13DE6A-1391-6E5B-9B63-B917E8972FEA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00" b="0">
                <a:solidFill>
                  <a:schemeClr val="tx1"/>
                </a:solidFill>
                <a:latin typeface="Marianne" panose="02000000000000000000" pitchFamily="2" charset="0"/>
              </a:defRPr>
            </a:lvl1pPr>
          </a:lstStyle>
          <a:p>
            <a:fld id="{5F7325A3-5315-1B4B-A0D9-112471EB5837}" type="datetime1">
              <a:rPr lang="fr-FR" cap="all" smtClean="0"/>
              <a:pPr/>
              <a:t>31/01/2025</a:t>
            </a:fld>
            <a:endParaRPr lang="fr-FR" cap="all"/>
          </a:p>
        </p:txBody>
      </p:sp>
    </p:spTree>
    <p:extLst>
      <p:ext uri="{BB962C8B-B14F-4D97-AF65-F5344CB8AC3E}">
        <p14:creationId xmlns:p14="http://schemas.microsoft.com/office/powerpoint/2010/main" val="2888137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/>
          <a:p>
            <a:r>
              <a:rPr lang="fr-FR" noProof="0"/>
              <a:t>Titre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 interministérielle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359998" y="1836000"/>
            <a:ext cx="8424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472000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4032221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794BB4-8070-CB70-06F6-0F69C00130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 only slide – click to add title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C87742-AE32-5B9D-5FE2-AFB515A3B86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3028950" y="5224463"/>
            <a:ext cx="3086100" cy="102870"/>
          </a:xfrm>
        </p:spPr>
        <p:txBody>
          <a:bodyPr/>
          <a:lstStyle/>
          <a:p>
            <a:endParaRPr lang="en-US" noProof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D77F76-3BCB-7CAC-C7D7-E0AAD9A90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72276" y="5224463"/>
            <a:ext cx="196245" cy="102870"/>
          </a:xfrm>
        </p:spPr>
        <p:txBody>
          <a:bodyPr/>
          <a:lstStyle/>
          <a:p>
            <a:fld id="{525A3C56-E491-49B2-93F3-63532DF516BC}" type="slidenum">
              <a:rPr lang="en-US" noProof="0" smtClean="0"/>
              <a:pPr/>
              <a:t>‹N°›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788043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486" y="411480"/>
            <a:ext cx="8055864" cy="8491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9486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98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04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2E84E766-6B19-C6EE-985A-2A206E00C0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  <a:latin typeface="Marianne" panose="02000000000000000000" pitchFamily="2" charset="0"/>
              </a:defRPr>
            </a:lvl1pPr>
          </a:lstStyle>
          <a:p>
            <a:r>
              <a:rPr lang="fr-FR"/>
              <a:t>Secrétariat général</a:t>
            </a:r>
          </a:p>
          <a:p>
            <a:r>
              <a:rPr lang="fr-FR" b="0"/>
              <a:t> Direction des ressources humaines</a:t>
            </a:r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37816184-4564-5690-E11F-97D9D1F2E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2" y="4783500"/>
            <a:ext cx="1709792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lang="fr-FR" sz="700" b="0" kern="1200" cap="all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67D4F2E8-64FA-0C8C-F7EE-332B07E4110D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00" b="0">
                <a:solidFill>
                  <a:schemeClr val="tx1"/>
                </a:solidFill>
                <a:latin typeface="Marianne" panose="02000000000000000000" pitchFamily="2" charset="0"/>
              </a:defRPr>
            </a:lvl1pPr>
          </a:lstStyle>
          <a:p>
            <a:fld id="{5F7325A3-5315-1B4B-A0D9-112471EB5837}" type="datetime1">
              <a:rPr lang="fr-FR" cap="all" smtClean="0"/>
              <a:pPr/>
              <a:t>31/01/2025</a:t>
            </a:fld>
            <a:endParaRPr lang="fr-FR" cap="all"/>
          </a:p>
        </p:txBody>
      </p:sp>
    </p:spTree>
    <p:extLst>
      <p:ext uri="{BB962C8B-B14F-4D97-AF65-F5344CB8AC3E}">
        <p14:creationId xmlns:p14="http://schemas.microsoft.com/office/powerpoint/2010/main" val="27330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350107"/>
            <a:ext cx="8424614" cy="323786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2E84E766-6B19-C6EE-985A-2A206E00C0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  <a:latin typeface="Marianne" panose="02000000000000000000" pitchFamily="2" charset="0"/>
              </a:defRPr>
            </a:lvl1pPr>
          </a:lstStyle>
          <a:p>
            <a:r>
              <a:rPr lang="fr-FR"/>
              <a:t>Secrétariat général</a:t>
            </a:r>
          </a:p>
          <a:p>
            <a:r>
              <a:rPr lang="fr-FR" b="0"/>
              <a:t> Direction des ressources humaines</a:t>
            </a:r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37816184-4564-5690-E11F-97D9D1F2E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2" y="4783500"/>
            <a:ext cx="1709792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lang="fr-FR" sz="700" b="0" kern="1200" cap="all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67D4F2E8-64FA-0C8C-F7EE-332B07E4110D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00" b="0">
                <a:solidFill>
                  <a:schemeClr val="tx1"/>
                </a:solidFill>
                <a:latin typeface="Marianne" panose="02000000000000000000" pitchFamily="2" charset="0"/>
              </a:defRPr>
            </a:lvl1pPr>
          </a:lstStyle>
          <a:p>
            <a:fld id="{5F7325A3-5315-1B4B-A0D9-112471EB5837}" type="datetime1">
              <a:rPr lang="fr-FR" cap="all" smtClean="0"/>
              <a:pPr/>
              <a:t>31/01/2025</a:t>
            </a:fld>
            <a:endParaRPr lang="fr-FR" cap="all"/>
          </a:p>
        </p:txBody>
      </p:sp>
    </p:spTree>
    <p:extLst>
      <p:ext uri="{BB962C8B-B14F-4D97-AF65-F5344CB8AC3E}">
        <p14:creationId xmlns:p14="http://schemas.microsoft.com/office/powerpoint/2010/main" val="322607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, sous-titre et contenu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4"/>
            <a:ext cx="8424614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rgbClr val="4887C7"/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2E84E766-6B19-C6EE-985A-2A206E00C0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  <a:latin typeface="Marianne" panose="02000000000000000000" pitchFamily="2" charset="0"/>
              </a:defRPr>
            </a:lvl1pPr>
          </a:lstStyle>
          <a:p>
            <a:r>
              <a:rPr lang="fr-FR"/>
              <a:t>Secrétariat général</a:t>
            </a:r>
          </a:p>
          <a:p>
            <a:r>
              <a:rPr lang="fr-FR" b="0"/>
              <a:t> Direction des ressources humaines</a:t>
            </a:r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37816184-4564-5690-E11F-97D9D1F2E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2" y="4783500"/>
            <a:ext cx="1709792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lang="fr-FR" sz="700" b="0" kern="1200" cap="all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67D4F2E8-64FA-0C8C-F7EE-332B07E4110D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00" b="0">
                <a:solidFill>
                  <a:schemeClr val="tx1"/>
                </a:solidFill>
                <a:latin typeface="Marianne" panose="02000000000000000000" pitchFamily="2" charset="0"/>
              </a:defRPr>
            </a:lvl1pPr>
          </a:lstStyle>
          <a:p>
            <a:fld id="{5F7325A3-5315-1B4B-A0D9-112471EB5837}" type="datetime1">
              <a:rPr lang="fr-FR" cap="all" smtClean="0"/>
              <a:pPr/>
              <a:t>31/01/2025</a:t>
            </a:fld>
            <a:endParaRPr lang="fr-FR" cap="all"/>
          </a:p>
        </p:txBody>
      </p:sp>
    </p:spTree>
    <p:extLst>
      <p:ext uri="{BB962C8B-B14F-4D97-AF65-F5344CB8AC3E}">
        <p14:creationId xmlns:p14="http://schemas.microsoft.com/office/powerpoint/2010/main" val="710740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rgbClr val="4887C7"/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1840" y="1707654"/>
            <a:ext cx="5616624" cy="288032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2E84E766-6B19-C6EE-985A-2A206E00C0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  <a:latin typeface="Marianne" panose="02000000000000000000" pitchFamily="2" charset="0"/>
              </a:defRPr>
            </a:lvl1pPr>
          </a:lstStyle>
          <a:p>
            <a:r>
              <a:rPr lang="fr-FR"/>
              <a:t>Secrétariat général</a:t>
            </a:r>
          </a:p>
          <a:p>
            <a:r>
              <a:rPr lang="fr-FR" b="0"/>
              <a:t> Direction des ressources humaines</a:t>
            </a:r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37816184-4564-5690-E11F-97D9D1F2E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2" y="4783500"/>
            <a:ext cx="1709792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lang="fr-FR" sz="700" b="0" kern="1200" cap="all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67D4F2E8-64FA-0C8C-F7EE-332B07E4110D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00" b="0">
                <a:solidFill>
                  <a:schemeClr val="tx1"/>
                </a:solidFill>
                <a:latin typeface="Marianne" panose="02000000000000000000" pitchFamily="2" charset="0"/>
              </a:defRPr>
            </a:lvl1pPr>
          </a:lstStyle>
          <a:p>
            <a:fld id="{5F7325A3-5315-1B4B-A0D9-112471EB5837}" type="datetime1">
              <a:rPr lang="fr-FR" cap="all" smtClean="0"/>
              <a:pPr/>
              <a:t>31/01/2025</a:t>
            </a:fld>
            <a:endParaRPr lang="fr-FR" cap="all"/>
          </a:p>
        </p:txBody>
      </p:sp>
    </p:spTree>
    <p:extLst>
      <p:ext uri="{BB962C8B-B14F-4D97-AF65-F5344CB8AC3E}">
        <p14:creationId xmlns:p14="http://schemas.microsoft.com/office/powerpoint/2010/main" val="2077185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580A595F-EFA6-6FBD-2E58-BBD2246730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43386" y="123478"/>
            <a:ext cx="572188" cy="531771"/>
          </a:xfrm>
          <a:prstGeom prst="rect">
            <a:avLst/>
          </a:prstGeom>
        </p:spPr>
      </p:pic>
      <p:sp>
        <p:nvSpPr>
          <p:cNvPr id="2" name="Espace réservé du texte 10">
            <a:extLst>
              <a:ext uri="{FF2B5EF4-FFF2-40B4-BE49-F238E27FC236}">
                <a16:creationId xmlns:a16="http://schemas.microsoft.com/office/drawing/2014/main" id="{746F4E95-C679-0BE8-C123-40B315B8D44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69841" y="2136519"/>
            <a:ext cx="8424000" cy="648072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>
                <a:solidFill>
                  <a:srgbClr val="272572"/>
                </a:solidFill>
              </a:defRPr>
            </a:lvl1pPr>
            <a:lvl2pPr marL="92075" indent="0">
              <a:spcBef>
                <a:spcPts val="500"/>
              </a:spcBef>
              <a:spcAft>
                <a:spcPts val="0"/>
              </a:spcAft>
              <a:buNone/>
              <a:tabLst/>
              <a:defRPr sz="1850"/>
            </a:lvl2pPr>
          </a:lstStyle>
          <a:p>
            <a:pPr lvl="0"/>
            <a:r>
              <a:rPr lang="fr-FR"/>
              <a:t>Titre de partie</a:t>
            </a:r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91EC6F29-6FB6-ABAF-BCB0-2C71D763C3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  <a:latin typeface="Marianne" panose="02000000000000000000" pitchFamily="2" charset="0"/>
              </a:defRPr>
            </a:lvl1pPr>
          </a:lstStyle>
          <a:p>
            <a:r>
              <a:rPr lang="fr-FR"/>
              <a:t>Secrétariat général</a:t>
            </a:r>
          </a:p>
          <a:p>
            <a:r>
              <a:rPr lang="fr-FR" b="0"/>
              <a:t> Direction des ressources humaines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6DFCF5A0-C973-08E8-20E7-E02061C9B4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2" y="4783500"/>
            <a:ext cx="1709792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lang="fr-FR" sz="700" b="0" kern="1200" cap="all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e la date 3">
            <a:extLst>
              <a:ext uri="{FF2B5EF4-FFF2-40B4-BE49-F238E27FC236}">
                <a16:creationId xmlns:a16="http://schemas.microsoft.com/office/drawing/2014/main" id="{1BC2C0B4-779D-9C49-9BA3-F7037ED5B8CC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00" b="0">
                <a:solidFill>
                  <a:schemeClr val="tx1"/>
                </a:solidFill>
                <a:latin typeface="Marianne" panose="02000000000000000000" pitchFamily="2" charset="0"/>
              </a:defRPr>
            </a:lvl1pPr>
          </a:lstStyle>
          <a:p>
            <a:fld id="{5F7325A3-5315-1B4B-A0D9-112471EB5837}" type="datetime1">
              <a:rPr lang="fr-FR" cap="all" smtClean="0"/>
              <a:pPr/>
              <a:t>31/01/2025</a:t>
            </a:fld>
            <a:endParaRPr lang="fr-FR" cap="all"/>
          </a:p>
        </p:txBody>
      </p:sp>
    </p:spTree>
    <p:extLst>
      <p:ext uri="{BB962C8B-B14F-4D97-AF65-F5344CB8AC3E}">
        <p14:creationId xmlns:p14="http://schemas.microsoft.com/office/powerpoint/2010/main" val="182438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i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580A595F-EFA6-6FBD-2E58-BBD2246730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43386" y="123478"/>
            <a:ext cx="572188" cy="531771"/>
          </a:xfrm>
          <a:prstGeom prst="rect">
            <a:avLst/>
          </a:prstGeom>
        </p:spPr>
      </p:pic>
      <p:sp>
        <p:nvSpPr>
          <p:cNvPr id="2" name="Espace réservé du texte 10">
            <a:extLst>
              <a:ext uri="{FF2B5EF4-FFF2-40B4-BE49-F238E27FC236}">
                <a16:creationId xmlns:a16="http://schemas.microsoft.com/office/drawing/2014/main" id="{9FE61336-CE05-9B9C-B2D6-FD9F221FE5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4713" y="1059582"/>
            <a:ext cx="8424000" cy="648072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2800" b="1" cap="all" baseline="0">
                <a:solidFill>
                  <a:srgbClr val="272572"/>
                </a:solidFill>
              </a:defRPr>
            </a:lvl1pPr>
            <a:lvl2pPr marL="92075" indent="0">
              <a:spcBef>
                <a:spcPts val="500"/>
              </a:spcBef>
              <a:spcAft>
                <a:spcPts val="0"/>
              </a:spcAft>
              <a:buNone/>
              <a:tabLst/>
              <a:defRPr sz="1850"/>
            </a:lvl2pPr>
          </a:lstStyle>
          <a:p>
            <a:pPr lvl="0"/>
            <a:r>
              <a:rPr lang="fr-FR"/>
              <a:t>Titre de partie 1</a:t>
            </a:r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62461E5B-B382-7EF2-4280-00111E1D0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  <a:latin typeface="Marianne" panose="02000000000000000000" pitchFamily="2" charset="0"/>
              </a:defRPr>
            </a:lvl1pPr>
          </a:lstStyle>
          <a:p>
            <a:r>
              <a:rPr lang="fr-FR"/>
              <a:t>Secrétariat général</a:t>
            </a:r>
          </a:p>
          <a:p>
            <a:r>
              <a:rPr lang="fr-FR" b="0"/>
              <a:t> Direction des ressources humaines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F2CC6EE7-F21C-8DCE-D34D-7C747EC66C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2" y="4783500"/>
            <a:ext cx="1709792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lang="fr-FR" sz="700" b="0" kern="1200" cap="all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e la date 3">
            <a:extLst>
              <a:ext uri="{FF2B5EF4-FFF2-40B4-BE49-F238E27FC236}">
                <a16:creationId xmlns:a16="http://schemas.microsoft.com/office/drawing/2014/main" id="{2BFFCF90-9F6E-C412-E966-4F8FF119884A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00" b="0">
                <a:solidFill>
                  <a:schemeClr val="tx1"/>
                </a:solidFill>
                <a:latin typeface="Marianne" panose="02000000000000000000" pitchFamily="2" charset="0"/>
              </a:defRPr>
            </a:lvl1pPr>
          </a:lstStyle>
          <a:p>
            <a:fld id="{5F7325A3-5315-1B4B-A0D9-112471EB5837}" type="datetime1">
              <a:rPr lang="fr-FR" cap="all" smtClean="0"/>
              <a:pPr/>
              <a:t>31/01/2025</a:t>
            </a:fld>
            <a:endParaRPr lang="fr-FR" cap="all"/>
          </a:p>
        </p:txBody>
      </p:sp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id="{6FE2EC01-61AB-3466-3E44-66E97C92160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4713" y="1779662"/>
            <a:ext cx="2483529" cy="288032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>
            <a:extLst>
              <a:ext uri="{FF2B5EF4-FFF2-40B4-BE49-F238E27FC236}">
                <a16:creationId xmlns:a16="http://schemas.microsoft.com/office/drawing/2014/main" id="{99631F1D-719B-CCDC-1D5E-22EAF5C20E0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3185" y="1779662"/>
            <a:ext cx="2483529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>
            <a:extLst>
              <a:ext uri="{FF2B5EF4-FFF2-40B4-BE49-F238E27FC236}">
                <a16:creationId xmlns:a16="http://schemas.microsoft.com/office/drawing/2014/main" id="{22630A97-CD16-12EE-DD16-71ADBF196C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5184" y="1779662"/>
            <a:ext cx="2483529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2673469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rnièr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14"/>
          <a:stretch/>
        </p:blipFill>
        <p:spPr>
          <a:xfrm>
            <a:off x="179513" y="1275606"/>
            <a:ext cx="2592288" cy="2088231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AD2E60C5-BD67-07D6-A5FB-28BEE0056ED7}"/>
              </a:ext>
            </a:extLst>
          </p:cNvPr>
          <p:cNvSpPr txBox="1"/>
          <p:nvPr userDrawn="1"/>
        </p:nvSpPr>
        <p:spPr>
          <a:xfrm>
            <a:off x="2771800" y="1851670"/>
            <a:ext cx="4572000" cy="74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fr-FR" b="1">
                <a:latin typeface="Marianne" panose="02000000000000000000" pitchFamily="2" charset="0"/>
              </a:rPr>
              <a:t>Secrétariat général</a:t>
            </a:r>
          </a:p>
          <a:p>
            <a:pPr>
              <a:spcAft>
                <a:spcPts val="800"/>
              </a:spcAft>
            </a:pPr>
            <a:r>
              <a:rPr lang="fr-FR" b="1">
                <a:latin typeface="Marianne" panose="02000000000000000000" pitchFamily="2" charset="0"/>
              </a:rPr>
              <a:t>Direction des ressources humaines</a:t>
            </a:r>
          </a:p>
        </p:txBody>
      </p:sp>
    </p:spTree>
    <p:extLst>
      <p:ext uri="{BB962C8B-B14F-4D97-AF65-F5344CB8AC3E}">
        <p14:creationId xmlns:p14="http://schemas.microsoft.com/office/powerpoint/2010/main" val="278581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/>
              <a:t>31/01/2025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Graphique 1">
            <a:extLst>
              <a:ext uri="{FF2B5EF4-FFF2-40B4-BE49-F238E27FC236}">
                <a16:creationId xmlns:a16="http://schemas.microsoft.com/office/drawing/2014/main" id="{B85C141C-F5D9-FC5A-EB7C-8657E29AACE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9860" t="6910" r="24250" b="56910"/>
          <a:stretch/>
        </p:blipFill>
        <p:spPr>
          <a:xfrm rot="10800000" flipH="1" flipV="1">
            <a:off x="5450186" y="3651871"/>
            <a:ext cx="3693814" cy="149163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A495D30B-471B-9468-F3A4-59F8A7A3C9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651"/>
          <a:stretch/>
        </p:blipFill>
        <p:spPr>
          <a:xfrm>
            <a:off x="259081" y="267646"/>
            <a:ext cx="1432599" cy="1368000"/>
          </a:xfrm>
          <a:prstGeom prst="rect">
            <a:avLst/>
          </a:prstGeom>
        </p:spPr>
      </p:pic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F0E32C58-E9DD-1119-2DE5-9ABCC45D44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43808" y="483518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r>
              <a:rPr lang="fr-FR"/>
              <a:t>Secrétariat général</a:t>
            </a:r>
          </a:p>
          <a:p>
            <a:r>
              <a:rPr lang="fr-FR" b="0"/>
              <a:t>Direction des ressources humaines</a:t>
            </a:r>
          </a:p>
        </p:txBody>
      </p:sp>
    </p:spTree>
    <p:extLst>
      <p:ext uri="{BB962C8B-B14F-4D97-AF65-F5344CB8AC3E}">
        <p14:creationId xmlns:p14="http://schemas.microsoft.com/office/powerpoint/2010/main" val="212740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23850" y="1707654"/>
            <a:ext cx="8424863" cy="29523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34" y="1044193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Titre 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433B51AF-3A50-3342-8D79-F2F92F59917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43386" y="123478"/>
            <a:ext cx="572188" cy="531771"/>
          </a:xfrm>
          <a:prstGeom prst="rect">
            <a:avLst/>
          </a:prstGeom>
        </p:spPr>
      </p:pic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  <a:latin typeface="Marianne" panose="02000000000000000000" pitchFamily="2" charset="0"/>
              </a:defRPr>
            </a:lvl1pPr>
          </a:lstStyle>
          <a:p>
            <a:r>
              <a:rPr lang="fr-FR"/>
              <a:t>Secrétariat général</a:t>
            </a:r>
          </a:p>
          <a:p>
            <a:r>
              <a:rPr lang="fr-FR" b="0"/>
              <a:t> Direction des ressources humaines</a:t>
            </a:r>
          </a:p>
        </p:txBody>
      </p:sp>
      <p:pic>
        <p:nvPicPr>
          <p:cNvPr id="5" name="Graphique 4">
            <a:extLst>
              <a:ext uri="{FF2B5EF4-FFF2-40B4-BE49-F238E27FC236}">
                <a16:creationId xmlns:a16="http://schemas.microsoft.com/office/drawing/2014/main" id="{DEA8D474-8ECF-566B-DECC-EB1236A2B8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 l="39860" t="6910" r="24250" b="56910"/>
          <a:stretch/>
        </p:blipFill>
        <p:spPr>
          <a:xfrm rot="10800000" flipH="1" flipV="1">
            <a:off x="7086600" y="4312684"/>
            <a:ext cx="2057400" cy="830816"/>
          </a:xfrm>
          <a:prstGeom prst="rect">
            <a:avLst/>
          </a:prstGeom>
        </p:spPr>
      </p:pic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95A88FC8-28CA-6AC5-8FD2-33107DA071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2" y="4783500"/>
            <a:ext cx="1709792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lang="fr-FR" sz="700" b="0" kern="1200" cap="all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e la date 3">
            <a:extLst>
              <a:ext uri="{FF2B5EF4-FFF2-40B4-BE49-F238E27FC236}">
                <a16:creationId xmlns:a16="http://schemas.microsoft.com/office/drawing/2014/main" id="{C86D381E-29AB-DA08-5805-48BB7E935C72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00" b="0">
                <a:solidFill>
                  <a:schemeClr val="tx1"/>
                </a:solidFill>
                <a:latin typeface="Marianne" panose="02000000000000000000" pitchFamily="2" charset="0"/>
              </a:defRPr>
            </a:lvl1pPr>
          </a:lstStyle>
          <a:p>
            <a:fld id="{5F7325A3-5315-1B4B-A0D9-112471EB5837}" type="datetime1">
              <a:rPr lang="fr-FR" cap="all" smtClean="0"/>
              <a:pPr/>
              <a:t>31/01/2025</a:t>
            </a:fld>
            <a:endParaRPr lang="fr-FR" cap="all"/>
          </a:p>
        </p:txBody>
      </p:sp>
    </p:spTree>
    <p:extLst>
      <p:ext uri="{BB962C8B-B14F-4D97-AF65-F5344CB8AC3E}">
        <p14:creationId xmlns:p14="http://schemas.microsoft.com/office/powerpoint/2010/main" val="35859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26" r:id="rId2"/>
    <p:sldLayoutId id="2147483825" r:id="rId3"/>
    <p:sldLayoutId id="2147483824" r:id="rId4"/>
    <p:sldLayoutId id="2147483817" r:id="rId5"/>
    <p:sldLayoutId id="2147483822" r:id="rId6"/>
    <p:sldLayoutId id="2147483823" r:id="rId7"/>
    <p:sldLayoutId id="2147483819" r:id="rId8"/>
    <p:sldLayoutId id="2147483821" r:id="rId9"/>
    <p:sldLayoutId id="2147483827" r:id="rId10"/>
    <p:sldLayoutId id="2147483834" r:id="rId11"/>
    <p:sldLayoutId id="2147483835" r:id="rId12"/>
    <p:sldLayoutId id="2147483836" r:id="rId13"/>
  </p:sldLayoutIdLst>
  <p:hf hdr="0"/>
  <p:txStyles>
    <p:titleStyle>
      <a:lvl1pPr marL="14288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2000" b="1" kern="1200">
          <a:solidFill>
            <a:srgbClr val="272572"/>
          </a:solidFill>
          <a:latin typeface="Marianne" panose="02000000000000000000" pitchFamily="2" charset="0"/>
          <a:ea typeface="+mj-ea"/>
          <a:cs typeface="+mj-cs"/>
        </a:defRPr>
      </a:lvl1pPr>
    </p:titleStyle>
    <p:bodyStyle>
      <a:lvl1pPr marL="92075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tabLst/>
        <a:defRPr sz="1400" b="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1pPr>
      <a:lvl2pPr marL="351450" indent="-1714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2pPr>
      <a:lvl3pPr marL="53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10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3pPr>
      <a:lvl4pPr marL="71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4pPr>
      <a:lvl5pPr marL="927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7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524FFF1F-B382-6146-F06A-12F3101BC96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Point d’étape sur la protection sociale complémentaire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007C28F-5A92-76E2-B10B-6EC5DB8532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Secrétariat général</a:t>
            </a:r>
          </a:p>
          <a:p>
            <a:r>
              <a:rPr lang="fr-FR" b="0"/>
              <a:t> Direction des ressources humaines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D02AF8E-5A1E-CDBF-A133-4B809835B4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D4B0465-3949-86D0-D4DD-D4F0EB89061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F7325A3-5315-1B4B-A0D9-112471EB5837}" type="datetime1">
              <a:rPr lang="fr-FR" cap="all" smtClean="0"/>
              <a:pPr/>
              <a:t>31/01/2025</a:t>
            </a:fld>
            <a:endParaRPr lang="fr-FR" cap="all"/>
          </a:p>
        </p:txBody>
      </p:sp>
    </p:spTree>
    <p:extLst>
      <p:ext uri="{BB962C8B-B14F-4D97-AF65-F5344CB8AC3E}">
        <p14:creationId xmlns:p14="http://schemas.microsoft.com/office/powerpoint/2010/main" val="2848450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F82F1B-5283-1FBA-AE08-74B949968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2" y="566212"/>
            <a:ext cx="6153129" cy="539991"/>
          </a:xfrm>
        </p:spPr>
        <p:txBody>
          <a:bodyPr anchor="ctr">
            <a:normAutofit/>
          </a:bodyPr>
          <a:lstStyle>
            <a:defPPr>
              <a:defRPr lang="fr-F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cap="all" dirty="0">
                <a:solidFill>
                  <a:srgbClr val="272572"/>
                </a:solidFill>
                <a:latin typeface="Marianne" panose="02000000000000000000" pitchFamily="2" charset="0"/>
              </a:rPr>
              <a:t>2.</a:t>
            </a:r>
            <a:r>
              <a:rPr lang="fr-FR" sz="2000" dirty="0">
                <a:latin typeface="Marianne" panose="02000000000000000000" pitchFamily="2" charset="0"/>
              </a:rPr>
              <a:t> </a:t>
            </a:r>
            <a:r>
              <a:rPr lang="fr-FR" sz="2000" cap="all" dirty="0">
                <a:solidFill>
                  <a:srgbClr val="272572"/>
                </a:solidFill>
                <a:latin typeface="Marianne" panose="02000000000000000000" pitchFamily="2" charset="0"/>
              </a:rPr>
              <a:t>PRINCIPES</a:t>
            </a:r>
            <a:r>
              <a:rPr lang="fr-FR" sz="2000" dirty="0">
                <a:latin typeface="Marianne" panose="02000000000000000000" pitchFamily="2" charset="0"/>
              </a:rPr>
              <a:t> </a:t>
            </a:r>
            <a:r>
              <a:rPr lang="fr-FR" sz="2000" cap="all" dirty="0">
                <a:solidFill>
                  <a:srgbClr val="272572"/>
                </a:solidFill>
                <a:latin typeface="Marianne" panose="02000000000000000000" pitchFamily="2" charset="0"/>
              </a:rPr>
              <a:t>– </a:t>
            </a:r>
            <a:r>
              <a:rPr lang="fr-FR" sz="2000" dirty="0">
                <a:solidFill>
                  <a:srgbClr val="272572"/>
                </a:solidFill>
                <a:latin typeface="Marianne" panose="02000000000000000000" pitchFamily="2" charset="0"/>
              </a:rPr>
              <a:t>en prévoyance</a:t>
            </a:r>
            <a:endParaRPr lang="fr-FR" sz="2000" cap="all" dirty="0">
              <a:solidFill>
                <a:srgbClr val="272572"/>
              </a:solidFill>
              <a:latin typeface="Marianne" panose="02000000000000000000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D989E7-9E4B-FEA0-7A02-445BFC44EECE}"/>
              </a:ext>
            </a:extLst>
          </p:cNvPr>
          <p:cNvSpPr/>
          <p:nvPr/>
        </p:nvSpPr>
        <p:spPr>
          <a:xfrm>
            <a:off x="323852" y="1178181"/>
            <a:ext cx="3815380" cy="3681062"/>
          </a:xfrm>
          <a:prstGeom prst="rect">
            <a:avLst/>
          </a:prstGeom>
          <a:noFill/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>
            <a:defPPr>
              <a:defRPr lang="fr-F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defTabSz="685800">
              <a:lnSpc>
                <a:spcPct val="12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/>
            </a:pPr>
            <a:r>
              <a:rPr lang="fr-FR" sz="1050" dirty="0">
                <a:solidFill>
                  <a:srgbClr val="000000"/>
                </a:solidFill>
                <a:latin typeface="Marianne" panose="02000000000000000000" pitchFamily="2" charset="0"/>
              </a:rPr>
              <a:t>Versement d’une prestation pour incapacité :</a:t>
            </a:r>
          </a:p>
          <a:p>
            <a:pPr marL="342900" lvl="1" indent="-17145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fr-FR" sz="1050" dirty="0">
                <a:solidFill>
                  <a:srgbClr val="000000"/>
                </a:solidFill>
                <a:latin typeface="Marianne" panose="02000000000000000000" pitchFamily="2" charset="0"/>
              </a:rPr>
              <a:t>100% de sa rémunération la première année</a:t>
            </a:r>
          </a:p>
          <a:p>
            <a:pPr marL="342900" lvl="1" indent="-17145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fr-FR" sz="1050" dirty="0">
                <a:solidFill>
                  <a:srgbClr val="000000"/>
                </a:solidFill>
                <a:latin typeface="Marianne" panose="02000000000000000000" pitchFamily="2" charset="0"/>
              </a:rPr>
              <a:t>80% de sa rémunération la deuxième année</a:t>
            </a:r>
          </a:p>
          <a:p>
            <a:pPr marL="342900" lvl="1" indent="-17145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fr-FR" sz="1050" dirty="0">
                <a:solidFill>
                  <a:srgbClr val="000000"/>
                </a:solidFill>
                <a:latin typeface="Marianne" panose="02000000000000000000" pitchFamily="2" charset="0"/>
              </a:rPr>
              <a:t>80% de sa rémunération la troisième année</a:t>
            </a:r>
          </a:p>
          <a:p>
            <a:pPr marL="171450" lvl="1" indent="-171450" defTabSz="685800">
              <a:lnSpc>
                <a:spcPct val="12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/>
            </a:pPr>
            <a:r>
              <a:rPr lang="fr-FR" sz="1050" dirty="0">
                <a:solidFill>
                  <a:srgbClr val="000000"/>
                </a:solidFill>
                <a:latin typeface="Marianne" panose="02000000000000000000" pitchFamily="2" charset="0"/>
              </a:rPr>
              <a:t>Versement d’une prestation pour invalidité :</a:t>
            </a:r>
          </a:p>
          <a:p>
            <a:pPr marL="342900" lvl="1" indent="-17145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fr-FR" sz="1050" dirty="0">
                <a:solidFill>
                  <a:srgbClr val="000000"/>
                </a:solidFill>
                <a:latin typeface="Marianne" panose="02000000000000000000" pitchFamily="2" charset="0"/>
              </a:rPr>
              <a:t>50% de la rémunération pour invalidité de première catégorie</a:t>
            </a:r>
          </a:p>
          <a:p>
            <a:pPr marL="342900" lvl="1" indent="-17145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fr-FR" sz="1050" dirty="0">
                <a:solidFill>
                  <a:srgbClr val="000000"/>
                </a:solidFill>
                <a:latin typeface="Marianne" panose="02000000000000000000" pitchFamily="2" charset="0"/>
              </a:rPr>
              <a:t>80% de cette assiette pour invalidité de 2</a:t>
            </a:r>
            <a:r>
              <a:rPr lang="fr-FR" sz="1050" baseline="30000" dirty="0">
                <a:solidFill>
                  <a:srgbClr val="000000"/>
                </a:solidFill>
                <a:latin typeface="Marianne" panose="02000000000000000000" pitchFamily="2" charset="0"/>
              </a:rPr>
              <a:t>ème</a:t>
            </a:r>
            <a:r>
              <a:rPr lang="fr-FR" sz="1050" dirty="0">
                <a:solidFill>
                  <a:srgbClr val="000000"/>
                </a:solidFill>
                <a:latin typeface="Marianne" panose="02000000000000000000" pitchFamily="2" charset="0"/>
              </a:rPr>
              <a:t> catégorie</a:t>
            </a:r>
          </a:p>
          <a:p>
            <a:pPr marL="342900" lvl="1" indent="-171450" defTabSz="685800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fr-FR" sz="1050" dirty="0">
                <a:solidFill>
                  <a:srgbClr val="000000"/>
                </a:solidFill>
                <a:latin typeface="Marianne" panose="02000000000000000000" pitchFamily="2" charset="0"/>
              </a:rPr>
              <a:t>80% de cette assiette pour invalidité de 3</a:t>
            </a:r>
            <a:r>
              <a:rPr lang="fr-FR" sz="1050" baseline="30000" dirty="0">
                <a:solidFill>
                  <a:srgbClr val="000000"/>
                </a:solidFill>
                <a:latin typeface="Marianne" panose="02000000000000000000" pitchFamily="2" charset="0"/>
              </a:rPr>
              <a:t>ème</a:t>
            </a:r>
            <a:r>
              <a:rPr lang="fr-FR" sz="1050" dirty="0">
                <a:solidFill>
                  <a:srgbClr val="000000"/>
                </a:solidFill>
                <a:latin typeface="Marianne" panose="02000000000000000000" pitchFamily="2" charset="0"/>
              </a:rPr>
              <a:t> catégorie</a:t>
            </a:r>
          </a:p>
          <a:p>
            <a:pPr marL="171450" indent="-171450" defTabSz="685800">
              <a:lnSpc>
                <a:spcPct val="12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/>
            </a:pPr>
            <a:r>
              <a:rPr lang="fr-FR" sz="1050" dirty="0">
                <a:solidFill>
                  <a:srgbClr val="000000"/>
                </a:solidFill>
                <a:latin typeface="Marianne" panose="02000000000000000000" pitchFamily="2" charset="0"/>
              </a:rPr>
              <a:t>Décès : capital complémentaire de 100% de la rémunération brute</a:t>
            </a:r>
          </a:p>
          <a:p>
            <a:pPr marL="171450" indent="-171450" defTabSz="685800">
              <a:lnSpc>
                <a:spcPct val="12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/>
            </a:pPr>
            <a:r>
              <a:rPr lang="fr-FR" sz="1050" dirty="0">
                <a:solidFill>
                  <a:srgbClr val="000000"/>
                </a:solidFill>
                <a:latin typeface="Marianne" panose="02000000000000000000" pitchFamily="2" charset="0"/>
              </a:rPr>
              <a:t>Option A</a:t>
            </a:r>
          </a:p>
          <a:p>
            <a:pPr marL="171450" indent="-171450" defTabSz="685800">
              <a:lnSpc>
                <a:spcPct val="12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/>
            </a:pPr>
            <a:r>
              <a:rPr lang="fr-FR" sz="1050" dirty="0">
                <a:solidFill>
                  <a:srgbClr val="000000"/>
                </a:solidFill>
                <a:latin typeface="Marianne" panose="02000000000000000000" pitchFamily="2" charset="0"/>
              </a:rPr>
              <a:t>Option B</a:t>
            </a:r>
          </a:p>
          <a:p>
            <a:pPr marL="571486" lvl="1" indent="-228594">
              <a:buFont typeface="+mj-lt"/>
              <a:buAutoNum type="arabicPeriod"/>
            </a:pPr>
            <a:endParaRPr lang="fr-FR" sz="1000" dirty="0"/>
          </a:p>
          <a:p>
            <a:pPr marL="571486" lvl="1" indent="-228594">
              <a:buFont typeface="+mj-lt"/>
              <a:buAutoNum type="arabicPeriod"/>
            </a:pPr>
            <a:endParaRPr lang="fr-FR" sz="10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5FF1825-5AC5-31FD-56BF-5210AFE2416E}"/>
              </a:ext>
            </a:extLst>
          </p:cNvPr>
          <p:cNvSpPr/>
          <p:nvPr/>
        </p:nvSpPr>
        <p:spPr>
          <a:xfrm>
            <a:off x="4838567" y="1178182"/>
            <a:ext cx="3650672" cy="3681061"/>
          </a:xfrm>
          <a:prstGeom prst="rect">
            <a:avLst/>
          </a:prstGeom>
          <a:noFill/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>
            <a:defPPr>
              <a:defRPr lang="fr-F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825" dirty="0"/>
          </a:p>
          <a:p>
            <a:endParaRPr lang="fr-FR" sz="825" dirty="0"/>
          </a:p>
          <a:p>
            <a:r>
              <a:rPr lang="fr-FR" sz="1400" dirty="0">
                <a:latin typeface="Marianne" panose="02000000000000000000" pitchFamily="2" charset="0"/>
              </a:rPr>
              <a:t>L’employeur participe à hauteur de :</a:t>
            </a:r>
          </a:p>
          <a:p>
            <a:endParaRPr lang="fr-FR" sz="1400" dirty="0">
              <a:latin typeface="Marianne" panose="02000000000000000000" pitchFamily="2" charset="0"/>
            </a:endParaRPr>
          </a:p>
          <a:p>
            <a:r>
              <a:rPr lang="fr-FR" sz="1400" dirty="0">
                <a:latin typeface="Marianne" panose="02000000000000000000" pitchFamily="2" charset="0"/>
              </a:rPr>
              <a:t>	</a:t>
            </a:r>
            <a:r>
              <a:rPr lang="fr-FR" sz="1400" b="1" dirty="0">
                <a:latin typeface="Marianne" panose="02000000000000000000" pitchFamily="2" charset="0"/>
              </a:rPr>
              <a:t>7 euros /mois</a:t>
            </a:r>
          </a:p>
          <a:p>
            <a:pPr marL="571486" lvl="1" indent="-228594">
              <a:buFont typeface="+mj-lt"/>
              <a:buAutoNum type="arabicPeriod"/>
            </a:pP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3782086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76998B24-0388-6B43-46C3-8C50192ED8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527" y="1563638"/>
            <a:ext cx="5364891" cy="2880320"/>
          </a:xfrm>
        </p:spPr>
        <p:txBody>
          <a:bodyPr/>
          <a:lstStyle/>
          <a:p>
            <a:r>
              <a:rPr lang="fr-F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2800" dirty="0">
                <a:effectLst/>
                <a:ea typeface="Times New Roman" panose="02020603050405020304" pitchFamily="18" charset="0"/>
              </a:rPr>
              <a:t>Calendrier</a:t>
            </a:r>
          </a:p>
          <a:p>
            <a:r>
              <a:rPr lang="fr-FR" sz="2800" dirty="0">
                <a:ea typeface="Calibri" panose="020F0502020204030204" pitchFamily="34" charset="0"/>
              </a:rPr>
              <a:t> Principes</a:t>
            </a:r>
            <a:endParaRPr lang="fr-FR" sz="2800" dirty="0">
              <a:effectLst/>
              <a:ea typeface="Calibri" panose="020F0502020204030204" pitchFamily="34" charset="0"/>
            </a:endParaRPr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3288AAFD-9209-3A2E-2778-28820014A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F2BF4CD-C441-CD17-74BC-C747560B1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Secrétariat général</a:t>
            </a:r>
          </a:p>
          <a:p>
            <a:r>
              <a:rPr lang="fr-FR" b="0"/>
              <a:t> Direction des ressources humaines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A0630F6-9375-E233-F185-9A7E78B969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DDDDDA9-012C-518E-ED22-412E2654030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F7325A3-5315-1B4B-A0D9-112471EB5837}" type="datetime1">
              <a:rPr lang="fr-FR" cap="all" smtClean="0"/>
              <a:pPr/>
              <a:t>31/01/2025</a:t>
            </a:fld>
            <a:endParaRPr lang="fr-FR" cap="all"/>
          </a:p>
        </p:txBody>
      </p:sp>
    </p:spTree>
    <p:extLst>
      <p:ext uri="{BB962C8B-B14F-4D97-AF65-F5344CB8AC3E}">
        <p14:creationId xmlns:p14="http://schemas.microsoft.com/office/powerpoint/2010/main" val="1045344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F4FF7595-638E-9CBA-EBF9-AF9979A61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1. CALENDRIER : évolution du dispositif - en santé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EDC0361-AA5B-15CE-75F1-6D7BFE0B41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Secrétariat général</a:t>
            </a:r>
          </a:p>
          <a:p>
            <a:r>
              <a:rPr lang="fr-FR" b="0"/>
              <a:t> Direction des ressources humaines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BC8840A-29CA-CAA8-F0C9-ABC16FEA3F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DC2F0A46-501B-6E03-5F08-DD3579EFF43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F7325A3-5315-1B4B-A0D9-112471EB5837}" type="datetime1">
              <a:rPr lang="fr-FR" cap="all" smtClean="0"/>
              <a:pPr/>
              <a:t>31/01/2025</a:t>
            </a:fld>
            <a:endParaRPr lang="fr-FR" cap="all"/>
          </a:p>
        </p:txBody>
      </p:sp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id="{74936B5F-2EBC-6A89-B521-96E1652FAF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5081008"/>
              </p:ext>
            </p:extLst>
          </p:nvPr>
        </p:nvGraphicFramePr>
        <p:xfrm>
          <a:off x="999460" y="1350107"/>
          <a:ext cx="6911163" cy="344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0211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>
                                            <p:graphicEl>
                                              <a:dgm id="{F619597D-F904-41C1-8C95-FA919DA65E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619597D-F904-41C1-8C95-FA919DA65E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graphicEl>
                                              <a:dgm id="{205D6625-C484-4769-891A-B3E63B74A9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05D6625-C484-4769-891A-B3E63B74A9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83177D3A-5AE9-4EEF-9AE8-942A920897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3177D3A-5AE9-4EEF-9AE8-942A920897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graphicEl>
                                              <a:dgm id="{95E5A7BA-AA5D-4CA9-B70B-A253D9E266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5E5A7BA-AA5D-4CA9-B70B-A253D9E266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0E83BCD-D834-40E7-B62D-CF0D3C2BD6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F2B12D2-3707-4CB0-83D9-0C0A830794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7C72F19-EDC3-4DA9-918F-C40AC35007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0C3C5C4-905E-4AE0-9C3D-31AC23F21A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F34C8210-1762-E62B-84BC-BC5E72CD4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673" y="569617"/>
            <a:ext cx="8784654" cy="539991"/>
          </a:xfrm>
        </p:spPr>
        <p:txBody>
          <a:bodyPr>
            <a:noAutofit/>
          </a:bodyPr>
          <a:lstStyle/>
          <a:p>
            <a:r>
              <a:rPr lang="fr-FR" dirty="0"/>
              <a:t>1. CALENDRIER : évolution du dispositif – en prévoyance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EB9496B-5905-6CCF-59B9-419FB377D4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Secrétariat général</a:t>
            </a:r>
          </a:p>
          <a:p>
            <a:r>
              <a:rPr lang="fr-FR" b="0"/>
              <a:t> Direction des ressources humaines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1A93529-0004-D106-1BC7-683DD42B32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194969E7-3EA1-AB40-B290-BDAD53A74B8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F7325A3-5315-1B4B-A0D9-112471EB5837}" type="datetime1">
              <a:rPr lang="fr-FR" cap="all" smtClean="0"/>
              <a:pPr/>
              <a:t>31/01/2025</a:t>
            </a:fld>
            <a:endParaRPr lang="fr-FR" cap="all"/>
          </a:p>
        </p:txBody>
      </p:sp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id="{38E431E0-123C-96AE-8B53-9003D3804F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6588005"/>
              </p:ext>
            </p:extLst>
          </p:nvPr>
        </p:nvGraphicFramePr>
        <p:xfrm>
          <a:off x="1010917" y="1335976"/>
          <a:ext cx="6911163" cy="344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597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>
                                            <p:graphicEl>
                                              <a:dgm id="{F619597D-F904-41C1-8C95-FA919DA65E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619597D-F904-41C1-8C95-FA919DA65E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graphicEl>
                                              <a:dgm id="{205D6625-C484-4769-891A-B3E63B74A9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05D6625-C484-4769-891A-B3E63B74A9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83177D3A-5AE9-4EEF-9AE8-942A920897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3177D3A-5AE9-4EEF-9AE8-942A920897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0E83BCD-D834-40E7-B62D-CF0D3C2BD6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F2B12D2-3707-4CB0-83D9-0C0A830794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7C72F19-EDC3-4DA9-918F-C40AC35007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0C3C5C4-905E-4AE0-9C3D-31AC23F21A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C14EFE-B226-212D-8F59-E0B7212B6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279" y="575134"/>
            <a:ext cx="8424863" cy="418287"/>
          </a:xfrm>
        </p:spPr>
        <p:txBody>
          <a:bodyPr>
            <a:normAutofit/>
          </a:bodyPr>
          <a:lstStyle/>
          <a:p>
            <a:r>
              <a:rPr lang="fr-FR" dirty="0"/>
              <a:t>1. CALENDRIER MACRO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870EDB4-C7B1-B713-ABB7-D9FAE2FDC9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Secrétariat général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A0B5C83-C228-4DFD-3A41-D254E4EE7A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14" name="Pentagon 4">
            <a:extLst>
              <a:ext uri="{FF2B5EF4-FFF2-40B4-BE49-F238E27FC236}">
                <a16:creationId xmlns:a16="http://schemas.microsoft.com/office/drawing/2014/main" id="{E12E22DA-4CDE-06E7-B266-DC0801070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gray">
          <a:xfrm>
            <a:off x="323529" y="1347403"/>
            <a:ext cx="8290120" cy="360000"/>
          </a:xfrm>
          <a:prstGeom prst="homePlate">
            <a:avLst/>
          </a:prstGeom>
          <a:gradFill flip="none" rotWithShape="1">
            <a:gsLst>
              <a:gs pos="0">
                <a:srgbClr val="E31937"/>
              </a:gs>
              <a:gs pos="60000">
                <a:srgbClr val="A82465"/>
              </a:gs>
              <a:gs pos="100000">
                <a:srgbClr val="5236AB"/>
              </a:gs>
            </a:gsLst>
            <a:lin ang="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137160" tIns="0" rIns="137160" bIns="0" rtlCol="0" anchor="ctr"/>
          <a:lstStyle/>
          <a:p>
            <a:pPr algn="ctr">
              <a:spcBef>
                <a:spcPct val="0"/>
              </a:spcBef>
              <a:buSzPct val="90000"/>
            </a:pPr>
            <a:endParaRPr lang="en-US">
              <a:solidFill>
                <a:prstClr val="white"/>
              </a:solidFill>
              <a:cs typeface="Arial" pitchFamily="34" charset="0"/>
            </a:endParaRPr>
          </a:p>
        </p:txBody>
      </p:sp>
      <p:graphicFrame>
        <p:nvGraphicFramePr>
          <p:cNvPr id="15" name="Table 2">
            <a:extLst>
              <a:ext uri="{FF2B5EF4-FFF2-40B4-BE49-F238E27FC236}">
                <a16:creationId xmlns:a16="http://schemas.microsoft.com/office/drawing/2014/main" id="{3BA98B06-D560-8807-D8BD-A6E1BA3183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689278"/>
              </p:ext>
            </p:extLst>
          </p:nvPr>
        </p:nvGraphicFramePr>
        <p:xfrm>
          <a:off x="343344" y="1081064"/>
          <a:ext cx="7930080" cy="3226521"/>
        </p:xfrm>
        <a:graphic>
          <a:graphicData uri="http://schemas.openxmlformats.org/drawingml/2006/table">
            <a:tbl>
              <a:tblPr firstRow="1"/>
              <a:tblGrid>
                <a:gridCol w="495630">
                  <a:extLst>
                    <a:ext uri="{9D8B030D-6E8A-4147-A177-3AD203B41FA5}">
                      <a16:colId xmlns:a16="http://schemas.microsoft.com/office/drawing/2014/main" val="2463563560"/>
                    </a:ext>
                  </a:extLst>
                </a:gridCol>
                <a:gridCol w="495630">
                  <a:extLst>
                    <a:ext uri="{9D8B030D-6E8A-4147-A177-3AD203B41FA5}">
                      <a16:colId xmlns:a16="http://schemas.microsoft.com/office/drawing/2014/main" val="1520421392"/>
                    </a:ext>
                  </a:extLst>
                </a:gridCol>
                <a:gridCol w="991260">
                  <a:extLst>
                    <a:ext uri="{9D8B030D-6E8A-4147-A177-3AD203B41FA5}">
                      <a16:colId xmlns:a16="http://schemas.microsoft.com/office/drawing/2014/main" val="661494568"/>
                    </a:ext>
                  </a:extLst>
                </a:gridCol>
                <a:gridCol w="991260">
                  <a:extLst>
                    <a:ext uri="{9D8B030D-6E8A-4147-A177-3AD203B41FA5}">
                      <a16:colId xmlns:a16="http://schemas.microsoft.com/office/drawing/2014/main" val="74390196"/>
                    </a:ext>
                  </a:extLst>
                </a:gridCol>
                <a:gridCol w="991260">
                  <a:extLst>
                    <a:ext uri="{9D8B030D-6E8A-4147-A177-3AD203B41FA5}">
                      <a16:colId xmlns:a16="http://schemas.microsoft.com/office/drawing/2014/main" val="2714442196"/>
                    </a:ext>
                  </a:extLst>
                </a:gridCol>
                <a:gridCol w="991260">
                  <a:extLst>
                    <a:ext uri="{9D8B030D-6E8A-4147-A177-3AD203B41FA5}">
                      <a16:colId xmlns:a16="http://schemas.microsoft.com/office/drawing/2014/main" val="2410759089"/>
                    </a:ext>
                  </a:extLst>
                </a:gridCol>
                <a:gridCol w="991260">
                  <a:extLst>
                    <a:ext uri="{9D8B030D-6E8A-4147-A177-3AD203B41FA5}">
                      <a16:colId xmlns:a16="http://schemas.microsoft.com/office/drawing/2014/main" val="885434462"/>
                    </a:ext>
                  </a:extLst>
                </a:gridCol>
                <a:gridCol w="991260">
                  <a:extLst>
                    <a:ext uri="{9D8B030D-6E8A-4147-A177-3AD203B41FA5}">
                      <a16:colId xmlns:a16="http://schemas.microsoft.com/office/drawing/2014/main" val="1197782093"/>
                    </a:ext>
                  </a:extLst>
                </a:gridCol>
                <a:gridCol w="495630">
                  <a:extLst>
                    <a:ext uri="{9D8B030D-6E8A-4147-A177-3AD203B41FA5}">
                      <a16:colId xmlns:a16="http://schemas.microsoft.com/office/drawing/2014/main" val="3455543388"/>
                    </a:ext>
                  </a:extLst>
                </a:gridCol>
                <a:gridCol w="495630">
                  <a:extLst>
                    <a:ext uri="{9D8B030D-6E8A-4147-A177-3AD203B41FA5}">
                      <a16:colId xmlns:a16="http://schemas.microsoft.com/office/drawing/2014/main" val="3975031415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000" b="0" kern="1200" noProof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2024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000" b="0" kern="1200" noProof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300" b="0" kern="1200" noProof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300" b="0" kern="1200" noProof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000" b="0" kern="1200" noProof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300" b="0" kern="1200" noProof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300" b="0" kern="1200" noProof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000" b="0" kern="1200" noProof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2026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000" b="0" kern="1200" noProof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2487784"/>
                  </a:ext>
                </a:extLst>
              </a:tr>
              <a:tr h="404232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0" kern="1200" noProof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T2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2857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fr-FR" sz="1000" b="0" noProof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T3</a:t>
                      </a:r>
                      <a:endParaRPr lang="fr-FR" sz="1000" b="0" noProof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fr-FR" sz="1000" b="0" noProof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T4</a:t>
                      </a:r>
                      <a:endParaRPr lang="fr-FR" sz="1000" b="0" noProof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fr-FR" sz="1000" b="0" noProof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T1</a:t>
                      </a:r>
                      <a:endParaRPr lang="fr-FR" sz="1000" b="0" noProof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fr-FR" sz="1000" b="0" noProof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T2</a:t>
                      </a:r>
                      <a:endParaRPr lang="fr-FR" sz="1000" b="0" noProof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fr-FR" sz="1000" b="0" noProof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T3</a:t>
                      </a:r>
                      <a:endParaRPr lang="fr-FR" sz="1000" b="0" noProof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0" kern="1200" noProof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T4</a:t>
                      </a:r>
                    </a:p>
                  </a:txBody>
                  <a:tcPr anchor="ctr">
                    <a:lnL w="2857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b="0" kern="1200" noProof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T1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079527"/>
                  </a:ext>
                </a:extLst>
              </a:tr>
              <a:tr h="2578449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000" b="0" kern="1200" noProof="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b="0" noProof="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0" noProof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0" noProof="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0" kern="1200" noProof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0" noProof="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0" noProof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000" b="0" kern="1200" noProof="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402680"/>
                  </a:ext>
                </a:extLst>
              </a:tr>
            </a:tbl>
          </a:graphicData>
        </a:graphic>
      </p:graphicFrame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3D7D9978-99EF-AFC4-40CA-030F33686815}"/>
              </a:ext>
            </a:extLst>
          </p:cNvPr>
          <p:cNvCxnSpPr>
            <a:cxnSpLocks/>
          </p:cNvCxnSpPr>
          <p:nvPr/>
        </p:nvCxnSpPr>
        <p:spPr>
          <a:xfrm>
            <a:off x="3622986" y="1103786"/>
            <a:ext cx="0" cy="3441983"/>
          </a:xfrm>
          <a:prstGeom prst="line">
            <a:avLst/>
          </a:prstGeom>
          <a:ln w="28575">
            <a:solidFill>
              <a:srgbClr val="EA5433"/>
            </a:solidFill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D99A87AA-99BF-A32B-7DE8-0F8D4DB7939B}"/>
              </a:ext>
            </a:extLst>
          </p:cNvPr>
          <p:cNvSpPr/>
          <p:nvPr/>
        </p:nvSpPr>
        <p:spPr>
          <a:xfrm>
            <a:off x="923768" y="1777736"/>
            <a:ext cx="1175213" cy="2160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>
                <a:solidFill>
                  <a:schemeClr val="tx1"/>
                </a:solidFill>
              </a:rPr>
              <a:t>Rédaction DCE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DDE55C-040E-D89A-75DD-30001EE7A8CE}"/>
              </a:ext>
            </a:extLst>
          </p:cNvPr>
          <p:cNvSpPr/>
          <p:nvPr/>
        </p:nvSpPr>
        <p:spPr>
          <a:xfrm>
            <a:off x="2423325" y="1973139"/>
            <a:ext cx="943328" cy="2160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</a:rPr>
              <a:t>Analyse offre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F1A480F-548B-79D2-A5DF-AA2290396E79}"/>
              </a:ext>
            </a:extLst>
          </p:cNvPr>
          <p:cNvSpPr/>
          <p:nvPr/>
        </p:nvSpPr>
        <p:spPr>
          <a:xfrm>
            <a:off x="3099460" y="2229092"/>
            <a:ext cx="690371" cy="2160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25">
              <a:solidFill>
                <a:schemeClr val="tx1"/>
              </a:solidFill>
            </a:endParaRPr>
          </a:p>
          <a:p>
            <a:pPr algn="ctr"/>
            <a:r>
              <a:rPr lang="fr-FR" sz="825">
                <a:solidFill>
                  <a:schemeClr val="tx1"/>
                </a:solidFill>
              </a:rPr>
              <a:t>Rapport et CPPS</a:t>
            </a:r>
          </a:p>
          <a:p>
            <a:pPr algn="ctr"/>
            <a:endParaRPr lang="fr-FR" sz="1050">
              <a:solidFill>
                <a:schemeClr val="tx1"/>
              </a:solidFill>
            </a:endParaRPr>
          </a:p>
        </p:txBody>
      </p:sp>
      <p:sp>
        <p:nvSpPr>
          <p:cNvPr id="28" name="Losange 27">
            <a:extLst>
              <a:ext uri="{FF2B5EF4-FFF2-40B4-BE49-F238E27FC236}">
                <a16:creationId xmlns:a16="http://schemas.microsoft.com/office/drawing/2014/main" id="{DEEFC846-D258-74DF-A353-D303992D7A17}"/>
              </a:ext>
            </a:extLst>
          </p:cNvPr>
          <p:cNvSpPr/>
          <p:nvPr/>
        </p:nvSpPr>
        <p:spPr>
          <a:xfrm>
            <a:off x="5572986" y="2997149"/>
            <a:ext cx="151143" cy="159781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Flèche : pentagone 32">
            <a:extLst>
              <a:ext uri="{FF2B5EF4-FFF2-40B4-BE49-F238E27FC236}">
                <a16:creationId xmlns:a16="http://schemas.microsoft.com/office/drawing/2014/main" id="{712EBC1C-3650-3CEC-16EB-988A2B89E33D}"/>
              </a:ext>
            </a:extLst>
          </p:cNvPr>
          <p:cNvSpPr/>
          <p:nvPr/>
        </p:nvSpPr>
        <p:spPr>
          <a:xfrm>
            <a:off x="3816353" y="2999920"/>
            <a:ext cx="1460208" cy="437001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>
                <a:solidFill>
                  <a:schemeClr val="tx1"/>
                </a:solidFill>
              </a:rPr>
              <a:t>Recette à blanc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BD250DD-3558-F5AD-0DAE-40D1550CD6BB}"/>
              </a:ext>
            </a:extLst>
          </p:cNvPr>
          <p:cNvSpPr/>
          <p:nvPr/>
        </p:nvSpPr>
        <p:spPr>
          <a:xfrm>
            <a:off x="6597726" y="3435451"/>
            <a:ext cx="1216222" cy="300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rIns="81000" rtlCol="0" anchor="ctr"/>
          <a:lstStyle/>
          <a:p>
            <a:r>
              <a:rPr lang="fr-FR" sz="1050" dirty="0">
                <a:solidFill>
                  <a:schemeClr val="bg1"/>
                </a:solidFill>
              </a:rPr>
              <a:t>Validation paye</a:t>
            </a:r>
          </a:p>
          <a:p>
            <a:r>
              <a:rPr lang="fr-FR" sz="1050" dirty="0">
                <a:solidFill>
                  <a:schemeClr val="bg1"/>
                </a:solidFill>
              </a:rPr>
              <a:t> janvier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DAD5AC87-3976-33F8-5A2B-96FA2B854E15}"/>
              </a:ext>
            </a:extLst>
          </p:cNvPr>
          <p:cNvSpPr txBox="1"/>
          <p:nvPr/>
        </p:nvSpPr>
        <p:spPr>
          <a:xfrm>
            <a:off x="3262505" y="919120"/>
            <a:ext cx="62228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>
              <a:defRPr sz="750" b="1">
                <a:solidFill>
                  <a:schemeClr val="accent4"/>
                </a:solidFill>
                <a:latin typeface="Marianne" panose="02000000000000000000" pitchFamily="2" charset="0"/>
              </a:defRPr>
            </a:lvl1pPr>
          </a:lstStyle>
          <a:p>
            <a:r>
              <a:rPr lang="fr-FR" dirty="0"/>
              <a:t>Aujourd’hui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5B55362-9F1B-8C4A-8AE6-FB3343DE0123}"/>
              </a:ext>
            </a:extLst>
          </p:cNvPr>
          <p:cNvSpPr/>
          <p:nvPr/>
        </p:nvSpPr>
        <p:spPr>
          <a:xfrm>
            <a:off x="7655789" y="3435450"/>
            <a:ext cx="45719" cy="3009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4E9A61B-E1DF-FBE3-6BB9-402A49496529}"/>
              </a:ext>
            </a:extLst>
          </p:cNvPr>
          <p:cNvSpPr/>
          <p:nvPr/>
        </p:nvSpPr>
        <p:spPr>
          <a:xfrm>
            <a:off x="7746846" y="3435450"/>
            <a:ext cx="45719" cy="3009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C5DA2B7-3F52-E620-FF59-1EE8338C16B8}"/>
              </a:ext>
            </a:extLst>
          </p:cNvPr>
          <p:cNvSpPr/>
          <p:nvPr/>
        </p:nvSpPr>
        <p:spPr>
          <a:xfrm>
            <a:off x="7837905" y="3435449"/>
            <a:ext cx="45719" cy="3009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FCE8D2F-E4A8-ECCB-2C4E-AB285C1E189F}"/>
              </a:ext>
            </a:extLst>
          </p:cNvPr>
          <p:cNvSpPr/>
          <p:nvPr/>
        </p:nvSpPr>
        <p:spPr>
          <a:xfrm>
            <a:off x="7813948" y="3621644"/>
            <a:ext cx="45719" cy="3009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956AF7E-1546-FAB4-432D-004E921D5099}"/>
              </a:ext>
            </a:extLst>
          </p:cNvPr>
          <p:cNvSpPr/>
          <p:nvPr/>
        </p:nvSpPr>
        <p:spPr>
          <a:xfrm>
            <a:off x="7905007" y="3621643"/>
            <a:ext cx="45719" cy="216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Losange 4">
            <a:extLst>
              <a:ext uri="{FF2B5EF4-FFF2-40B4-BE49-F238E27FC236}">
                <a16:creationId xmlns:a16="http://schemas.microsoft.com/office/drawing/2014/main" id="{27162E91-871B-4DB3-9C81-92218C25795B}"/>
              </a:ext>
            </a:extLst>
          </p:cNvPr>
          <p:cNvSpPr/>
          <p:nvPr/>
        </p:nvSpPr>
        <p:spPr>
          <a:xfrm>
            <a:off x="2010992" y="1762228"/>
            <a:ext cx="151143" cy="159781"/>
          </a:xfrm>
          <a:prstGeom prst="diamond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E9BCE17-3E34-94AC-461E-5BE98B6A42E6}"/>
              </a:ext>
            </a:extLst>
          </p:cNvPr>
          <p:cNvSpPr txBox="1"/>
          <p:nvPr/>
        </p:nvSpPr>
        <p:spPr>
          <a:xfrm>
            <a:off x="2110365" y="1675334"/>
            <a:ext cx="82500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50" b="1">
                <a:solidFill>
                  <a:schemeClr val="accent3">
                    <a:lumMod val="75000"/>
                  </a:schemeClr>
                </a:solidFill>
              </a:rPr>
              <a:t>Publication</a:t>
            </a:r>
            <a:r>
              <a:rPr lang="fr-FR" sz="1350" b="1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9" name="Losange 8">
            <a:extLst>
              <a:ext uri="{FF2B5EF4-FFF2-40B4-BE49-F238E27FC236}">
                <a16:creationId xmlns:a16="http://schemas.microsoft.com/office/drawing/2014/main" id="{07F63D21-0AF1-2E4B-4336-ED7A157264FE}"/>
              </a:ext>
            </a:extLst>
          </p:cNvPr>
          <p:cNvSpPr/>
          <p:nvPr/>
        </p:nvSpPr>
        <p:spPr>
          <a:xfrm>
            <a:off x="2786470" y="1815102"/>
            <a:ext cx="151143" cy="159781"/>
          </a:xfrm>
          <a:prstGeom prst="diamond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FB4C09A-4DC3-7FE4-5889-0C553F608DC9}"/>
              </a:ext>
            </a:extLst>
          </p:cNvPr>
          <p:cNvSpPr txBox="1"/>
          <p:nvPr/>
        </p:nvSpPr>
        <p:spPr>
          <a:xfrm>
            <a:off x="2885842" y="1728208"/>
            <a:ext cx="11880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50" b="1">
                <a:solidFill>
                  <a:schemeClr val="accent3">
                    <a:lumMod val="75000"/>
                  </a:schemeClr>
                </a:solidFill>
              </a:rPr>
              <a:t>04/11 Négociation</a:t>
            </a:r>
            <a:endParaRPr lang="fr-FR" sz="1350" b="1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" name="Losange 10">
            <a:extLst>
              <a:ext uri="{FF2B5EF4-FFF2-40B4-BE49-F238E27FC236}">
                <a16:creationId xmlns:a16="http://schemas.microsoft.com/office/drawing/2014/main" id="{4E8098A5-43C5-847B-5E61-0E8B24F417DD}"/>
              </a:ext>
            </a:extLst>
          </p:cNvPr>
          <p:cNvSpPr/>
          <p:nvPr/>
        </p:nvSpPr>
        <p:spPr>
          <a:xfrm>
            <a:off x="3690457" y="2018181"/>
            <a:ext cx="151143" cy="159781"/>
          </a:xfrm>
          <a:prstGeom prst="diamond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4B4348F-6696-A5FA-5D8C-5CC8A2729DB1}"/>
              </a:ext>
            </a:extLst>
          </p:cNvPr>
          <p:cNvSpPr txBox="1"/>
          <p:nvPr/>
        </p:nvSpPr>
        <p:spPr>
          <a:xfrm>
            <a:off x="3789829" y="1931287"/>
            <a:ext cx="158906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50" b="1" dirty="0">
                <a:solidFill>
                  <a:schemeClr val="accent3">
                    <a:lumMod val="75000"/>
                  </a:schemeClr>
                </a:solidFill>
              </a:rPr>
              <a:t>14/02 Notification marché</a:t>
            </a:r>
            <a:r>
              <a:rPr lang="fr-FR" sz="135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E3986390-1D5F-DC2A-2D7B-38FE6A6A9DE7}"/>
              </a:ext>
            </a:extLst>
          </p:cNvPr>
          <p:cNvCxnSpPr>
            <a:cxnSpLocks/>
          </p:cNvCxnSpPr>
          <p:nvPr/>
        </p:nvCxnSpPr>
        <p:spPr>
          <a:xfrm>
            <a:off x="7265543" y="1056250"/>
            <a:ext cx="0" cy="3298529"/>
          </a:xfrm>
          <a:prstGeom prst="line">
            <a:avLst/>
          </a:prstGeom>
          <a:ln w="28575">
            <a:solidFill>
              <a:srgbClr val="EA5433"/>
            </a:solidFill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4E5CE67F-D43A-FB86-501F-BD7D335A0130}"/>
              </a:ext>
            </a:extLst>
          </p:cNvPr>
          <p:cNvSpPr txBox="1"/>
          <p:nvPr/>
        </p:nvSpPr>
        <p:spPr>
          <a:xfrm>
            <a:off x="7355640" y="2972264"/>
            <a:ext cx="1443024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750" b="1">
                <a:solidFill>
                  <a:schemeClr val="accent4"/>
                </a:solidFill>
                <a:latin typeface="Marianne" panose="02000000000000000000" pitchFamily="2" charset="0"/>
              </a:rPr>
              <a:t>Début de couverture santé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AF17DDBA-8A90-A7CC-75A0-CF57FF7CD1D0}"/>
              </a:ext>
            </a:extLst>
          </p:cNvPr>
          <p:cNvSpPr txBox="1"/>
          <p:nvPr/>
        </p:nvSpPr>
        <p:spPr>
          <a:xfrm>
            <a:off x="5670443" y="2947027"/>
            <a:ext cx="122001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50" b="1">
                <a:solidFill>
                  <a:schemeClr val="accent4"/>
                </a:solidFill>
                <a:latin typeface="Marianne" panose="02000000000000000000" pitchFamily="2" charset="0"/>
              </a:defRPr>
            </a:lvl1pPr>
          </a:lstStyle>
          <a:p>
            <a:r>
              <a:rPr lang="fr-FR"/>
              <a:t>Envoi du fichier pour affiliation</a:t>
            </a:r>
          </a:p>
        </p:txBody>
      </p:sp>
      <p:sp>
        <p:nvSpPr>
          <p:cNvPr id="21" name="Losange 20">
            <a:extLst>
              <a:ext uri="{FF2B5EF4-FFF2-40B4-BE49-F238E27FC236}">
                <a16:creationId xmlns:a16="http://schemas.microsoft.com/office/drawing/2014/main" id="{064D5F63-05EE-9D67-6463-1D64D2943EF0}"/>
              </a:ext>
            </a:extLst>
          </p:cNvPr>
          <p:cNvSpPr/>
          <p:nvPr/>
        </p:nvSpPr>
        <p:spPr>
          <a:xfrm>
            <a:off x="7204497" y="2984528"/>
            <a:ext cx="151143" cy="159781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 : pentagone 6">
            <a:extLst>
              <a:ext uri="{FF2B5EF4-FFF2-40B4-BE49-F238E27FC236}">
                <a16:creationId xmlns:a16="http://schemas.microsoft.com/office/drawing/2014/main" id="{2BD6E2AB-E534-0ED2-2B0A-E339A3BD66B2}"/>
              </a:ext>
            </a:extLst>
          </p:cNvPr>
          <p:cNvSpPr/>
          <p:nvPr/>
        </p:nvSpPr>
        <p:spPr>
          <a:xfrm>
            <a:off x="1520996" y="2535030"/>
            <a:ext cx="2246533" cy="216024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>
                <a:solidFill>
                  <a:schemeClr val="tx1"/>
                </a:solidFill>
              </a:rPr>
              <a:t>Fiabilisation données SIRH</a:t>
            </a:r>
          </a:p>
        </p:txBody>
      </p:sp>
      <p:sp>
        <p:nvSpPr>
          <p:cNvPr id="26" name="Flèche : pentagone 25">
            <a:extLst>
              <a:ext uri="{FF2B5EF4-FFF2-40B4-BE49-F238E27FC236}">
                <a16:creationId xmlns:a16="http://schemas.microsoft.com/office/drawing/2014/main" id="{F6711167-4246-2285-D19A-BBDBC5FC4923}"/>
              </a:ext>
            </a:extLst>
          </p:cNvPr>
          <p:cNvSpPr/>
          <p:nvPr/>
        </p:nvSpPr>
        <p:spPr>
          <a:xfrm>
            <a:off x="2307798" y="2842346"/>
            <a:ext cx="1482029" cy="510559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</a:rPr>
              <a:t>DRH : Conception cible norme d’échange des flux</a:t>
            </a:r>
          </a:p>
        </p:txBody>
      </p:sp>
      <p:sp>
        <p:nvSpPr>
          <p:cNvPr id="27" name="Flèche : pentagone 26">
            <a:extLst>
              <a:ext uri="{FF2B5EF4-FFF2-40B4-BE49-F238E27FC236}">
                <a16:creationId xmlns:a16="http://schemas.microsoft.com/office/drawing/2014/main" id="{EC7A46BE-1316-B675-41D5-8FA2656B7E52}"/>
              </a:ext>
            </a:extLst>
          </p:cNvPr>
          <p:cNvSpPr/>
          <p:nvPr/>
        </p:nvSpPr>
        <p:spPr>
          <a:xfrm>
            <a:off x="709273" y="2855474"/>
            <a:ext cx="1612862" cy="528263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>
                <a:solidFill>
                  <a:schemeClr val="tx1"/>
                </a:solidFill>
              </a:rPr>
              <a:t>DRH : Validation scénario échange des flux hors payes</a:t>
            </a:r>
          </a:p>
        </p:txBody>
      </p:sp>
      <p:sp>
        <p:nvSpPr>
          <p:cNvPr id="29" name="Flèche : pentagone 28">
            <a:extLst>
              <a:ext uri="{FF2B5EF4-FFF2-40B4-BE49-F238E27FC236}">
                <a16:creationId xmlns:a16="http://schemas.microsoft.com/office/drawing/2014/main" id="{DD478976-C8A9-9EEE-0510-17BAF1A60BAF}"/>
              </a:ext>
            </a:extLst>
          </p:cNvPr>
          <p:cNvSpPr/>
          <p:nvPr/>
        </p:nvSpPr>
        <p:spPr>
          <a:xfrm>
            <a:off x="3911313" y="2622871"/>
            <a:ext cx="1065084" cy="371065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>
                <a:solidFill>
                  <a:schemeClr val="tx1"/>
                </a:solidFill>
              </a:rPr>
              <a:t>Paramétrage SIRH</a:t>
            </a:r>
          </a:p>
        </p:txBody>
      </p:sp>
      <p:cxnSp>
        <p:nvCxnSpPr>
          <p:cNvPr id="30" name="Connecteur droit avec flèche 9">
            <a:extLst>
              <a:ext uri="{FF2B5EF4-FFF2-40B4-BE49-F238E27FC236}">
                <a16:creationId xmlns:a16="http://schemas.microsoft.com/office/drawing/2014/main" id="{60232813-755B-C10E-C28B-E587117EB7DA}"/>
              </a:ext>
            </a:extLst>
          </p:cNvPr>
          <p:cNvCxnSpPr>
            <a:cxnSpLocks/>
            <a:endCxn id="33" idx="1"/>
          </p:cNvCxnSpPr>
          <p:nvPr/>
        </p:nvCxnSpPr>
        <p:spPr>
          <a:xfrm rot="16200000" flipH="1">
            <a:off x="3287790" y="2689858"/>
            <a:ext cx="1000530" cy="56596"/>
          </a:xfrm>
          <a:prstGeom prst="bentConnector2">
            <a:avLst/>
          </a:prstGeom>
          <a:ln w="190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9">
            <a:extLst>
              <a:ext uri="{FF2B5EF4-FFF2-40B4-BE49-F238E27FC236}">
                <a16:creationId xmlns:a16="http://schemas.microsoft.com/office/drawing/2014/main" id="{2FC221A4-899C-E203-F6B9-9B3BEB4AA264}"/>
              </a:ext>
            </a:extLst>
          </p:cNvPr>
          <p:cNvCxnSpPr>
            <a:cxnSpLocks/>
            <a:stCxn id="11" idx="2"/>
            <a:endCxn id="29" idx="1"/>
          </p:cNvCxnSpPr>
          <p:nvPr/>
        </p:nvCxnSpPr>
        <p:spPr>
          <a:xfrm rot="16200000" flipH="1">
            <a:off x="3523450" y="2420541"/>
            <a:ext cx="630442" cy="145284"/>
          </a:xfrm>
          <a:prstGeom prst="bentConnector2">
            <a:avLst/>
          </a:prstGeom>
          <a:ln w="190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Flèche : pentagone 61">
            <a:extLst>
              <a:ext uri="{FF2B5EF4-FFF2-40B4-BE49-F238E27FC236}">
                <a16:creationId xmlns:a16="http://schemas.microsoft.com/office/drawing/2014/main" id="{69811B08-07D4-4703-AB90-E9ACE533B15B}"/>
              </a:ext>
            </a:extLst>
          </p:cNvPr>
          <p:cNvSpPr/>
          <p:nvPr/>
        </p:nvSpPr>
        <p:spPr>
          <a:xfrm>
            <a:off x="5637452" y="3288228"/>
            <a:ext cx="929553" cy="371065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>
                <a:solidFill>
                  <a:schemeClr val="tx1"/>
                </a:solidFill>
              </a:rPr>
              <a:t>Mise en production</a:t>
            </a:r>
          </a:p>
        </p:txBody>
      </p:sp>
      <p:cxnSp>
        <p:nvCxnSpPr>
          <p:cNvPr id="63" name="Connecteur droit avec flèche 9">
            <a:extLst>
              <a:ext uri="{FF2B5EF4-FFF2-40B4-BE49-F238E27FC236}">
                <a16:creationId xmlns:a16="http://schemas.microsoft.com/office/drawing/2014/main" id="{3DF56BCD-AA43-53A0-4772-70A1C66117B4}"/>
              </a:ext>
            </a:extLst>
          </p:cNvPr>
          <p:cNvCxnSpPr>
            <a:cxnSpLocks/>
            <a:stCxn id="28" idx="2"/>
            <a:endCxn id="62" idx="1"/>
          </p:cNvCxnSpPr>
          <p:nvPr/>
        </p:nvCxnSpPr>
        <p:spPr>
          <a:xfrm rot="5400000">
            <a:off x="5484590" y="3309792"/>
            <a:ext cx="316831" cy="11106"/>
          </a:xfrm>
          <a:prstGeom prst="bentConnector4">
            <a:avLst>
              <a:gd name="adj1" fmla="val 20721"/>
              <a:gd name="adj2" fmla="val 2158347"/>
            </a:avLst>
          </a:prstGeom>
          <a:ln w="19050">
            <a:solidFill>
              <a:srgbClr val="DD4D3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Flèche : pentagone 69">
            <a:extLst>
              <a:ext uri="{FF2B5EF4-FFF2-40B4-BE49-F238E27FC236}">
                <a16:creationId xmlns:a16="http://schemas.microsoft.com/office/drawing/2014/main" id="{7EAB627A-C3F4-EDC6-F659-2238F01C4534}"/>
              </a:ext>
            </a:extLst>
          </p:cNvPr>
          <p:cNvSpPr/>
          <p:nvPr/>
        </p:nvSpPr>
        <p:spPr>
          <a:xfrm>
            <a:off x="2996990" y="3510188"/>
            <a:ext cx="2565149" cy="327895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>
                <a:solidFill>
                  <a:schemeClr val="tx1"/>
                </a:solidFill>
              </a:rPr>
              <a:t>Accompagnement au changement</a:t>
            </a:r>
          </a:p>
        </p:txBody>
      </p:sp>
      <p:sp>
        <p:nvSpPr>
          <p:cNvPr id="13" name="Flèche : chevron 12">
            <a:extLst>
              <a:ext uri="{FF2B5EF4-FFF2-40B4-BE49-F238E27FC236}">
                <a16:creationId xmlns:a16="http://schemas.microsoft.com/office/drawing/2014/main" id="{AEC48C9D-B22D-48C5-CF46-A9DC62A53BFB}"/>
              </a:ext>
            </a:extLst>
          </p:cNvPr>
          <p:cNvSpPr/>
          <p:nvPr/>
        </p:nvSpPr>
        <p:spPr>
          <a:xfrm>
            <a:off x="2010992" y="4429285"/>
            <a:ext cx="6242617" cy="261011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bg1"/>
                </a:solidFill>
              </a:rPr>
              <a:t>Échanges avec les ARS et EP</a:t>
            </a:r>
          </a:p>
        </p:txBody>
      </p: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F0DDDF70-08BA-5800-F131-F96909F86962}"/>
              </a:ext>
            </a:extLst>
          </p:cNvPr>
          <p:cNvCxnSpPr/>
          <p:nvPr/>
        </p:nvCxnSpPr>
        <p:spPr>
          <a:xfrm>
            <a:off x="3911313" y="3997128"/>
            <a:ext cx="0" cy="43215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D7C73C4B-34FD-B239-51B8-C63E9E4A29CA}"/>
              </a:ext>
            </a:extLst>
          </p:cNvPr>
          <p:cNvCxnSpPr/>
          <p:nvPr/>
        </p:nvCxnSpPr>
        <p:spPr>
          <a:xfrm>
            <a:off x="4361424" y="3997128"/>
            <a:ext cx="0" cy="43215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9DD7B94C-6570-E706-227C-A40CB999CFF6}"/>
              </a:ext>
            </a:extLst>
          </p:cNvPr>
          <p:cNvCxnSpPr/>
          <p:nvPr/>
        </p:nvCxnSpPr>
        <p:spPr>
          <a:xfrm>
            <a:off x="4810804" y="3997128"/>
            <a:ext cx="0" cy="43215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7E65D8AD-0102-BF8C-2E8E-EDE4DEBCA892}"/>
              </a:ext>
            </a:extLst>
          </p:cNvPr>
          <p:cNvCxnSpPr/>
          <p:nvPr/>
        </p:nvCxnSpPr>
        <p:spPr>
          <a:xfrm>
            <a:off x="5175855" y="3997128"/>
            <a:ext cx="0" cy="43215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06DF81A2-825E-FB98-B84B-F879F26EBE0E}"/>
              </a:ext>
            </a:extLst>
          </p:cNvPr>
          <p:cNvCxnSpPr/>
          <p:nvPr/>
        </p:nvCxnSpPr>
        <p:spPr>
          <a:xfrm>
            <a:off x="5573536" y="3997128"/>
            <a:ext cx="0" cy="43215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96655691-4C18-4912-91DD-F8228C7C559A}"/>
              </a:ext>
            </a:extLst>
          </p:cNvPr>
          <p:cNvCxnSpPr/>
          <p:nvPr/>
        </p:nvCxnSpPr>
        <p:spPr>
          <a:xfrm>
            <a:off x="6023647" y="3997128"/>
            <a:ext cx="0" cy="43215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6ED66371-1560-111F-3E21-E5E6440F7F9E}"/>
              </a:ext>
            </a:extLst>
          </p:cNvPr>
          <p:cNvCxnSpPr/>
          <p:nvPr/>
        </p:nvCxnSpPr>
        <p:spPr>
          <a:xfrm>
            <a:off x="6473027" y="3997128"/>
            <a:ext cx="0" cy="43215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id="{977FEC8E-DB4E-BC23-F84F-9316BE873A6F}"/>
              </a:ext>
            </a:extLst>
          </p:cNvPr>
          <p:cNvCxnSpPr/>
          <p:nvPr/>
        </p:nvCxnSpPr>
        <p:spPr>
          <a:xfrm>
            <a:off x="6838078" y="3997128"/>
            <a:ext cx="0" cy="43215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3C03DCE5-92FE-CBA2-E9FB-8CB135D924C3}"/>
              </a:ext>
            </a:extLst>
          </p:cNvPr>
          <p:cNvCxnSpPr/>
          <p:nvPr/>
        </p:nvCxnSpPr>
        <p:spPr>
          <a:xfrm>
            <a:off x="2288784" y="3997128"/>
            <a:ext cx="0" cy="43215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FBB760C8-39A8-B9FE-0141-8F4550C476AB}"/>
              </a:ext>
            </a:extLst>
          </p:cNvPr>
          <p:cNvCxnSpPr/>
          <p:nvPr/>
        </p:nvCxnSpPr>
        <p:spPr>
          <a:xfrm>
            <a:off x="2738164" y="3997128"/>
            <a:ext cx="0" cy="43215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A61741C5-7A90-1E0E-B2C9-29CEE0B6480F}"/>
              </a:ext>
            </a:extLst>
          </p:cNvPr>
          <p:cNvCxnSpPr/>
          <p:nvPr/>
        </p:nvCxnSpPr>
        <p:spPr>
          <a:xfrm>
            <a:off x="3103215" y="3997128"/>
            <a:ext cx="0" cy="43215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>
            <a:extLst>
              <a:ext uri="{FF2B5EF4-FFF2-40B4-BE49-F238E27FC236}">
                <a16:creationId xmlns:a16="http://schemas.microsoft.com/office/drawing/2014/main" id="{BBD2E617-5249-E479-010D-D6747F687426}"/>
              </a:ext>
            </a:extLst>
          </p:cNvPr>
          <p:cNvCxnSpPr/>
          <p:nvPr/>
        </p:nvCxnSpPr>
        <p:spPr>
          <a:xfrm>
            <a:off x="3500896" y="3997128"/>
            <a:ext cx="0" cy="43215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370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62C0E02E-89B7-3ED0-F812-5C705697D2D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Le 23 janvier 2025: tenue de la CPPS avec les membres titulaires</a:t>
            </a:r>
          </a:p>
          <a:p>
            <a:endParaRPr lang="fr-FR" dirty="0"/>
          </a:p>
          <a:p>
            <a:pPr marL="377825" indent="-285750">
              <a:buFontTx/>
              <a:buChar char="-"/>
            </a:pPr>
            <a:r>
              <a:rPr lang="fr-FR" dirty="0"/>
              <a:t>Présentation du rapport d’analyse des offres pour les lots 1 (santé) et 2 (prévoyance)</a:t>
            </a:r>
          </a:p>
          <a:p>
            <a:endParaRPr lang="fr-FR" dirty="0"/>
          </a:p>
          <a:p>
            <a:pPr marL="377825" indent="-285750">
              <a:buFontTx/>
              <a:buChar char="-"/>
            </a:pPr>
            <a:r>
              <a:rPr lang="fr-FR" dirty="0"/>
              <a:t>Vote favorable à l’unanimité pour chaque lot </a:t>
            </a:r>
          </a:p>
          <a:p>
            <a:pPr marL="377825" indent="-285750">
              <a:buFontTx/>
              <a:buChar char="-"/>
            </a:pPr>
            <a:endParaRPr lang="fr-FR" dirty="0"/>
          </a:p>
          <a:p>
            <a:pPr marL="377825" indent="-285750">
              <a:buFontTx/>
              <a:buChar char="-"/>
            </a:pPr>
            <a:r>
              <a:rPr lang="fr-FR" dirty="0"/>
              <a:t>Prochaine CPPS : 14 février pour présenter le nom du titulaire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DDB4A33F-9257-6088-D3D8-D687F5BE3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1. </a:t>
            </a:r>
            <a:r>
              <a:rPr lang="fr-FR"/>
              <a:t>CALENDRIER 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CBE101B-5C79-C5C3-E9DF-B4D16D0DE2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Secrétariat général</a:t>
            </a:r>
          </a:p>
          <a:p>
            <a:r>
              <a:rPr lang="fr-FR" b="0"/>
              <a:t> Direction des ressources humaines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F12CB95-E9D6-1807-937B-A3E8616216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AE90FCBD-439F-5AA3-3D48-E8E134BEC63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F7325A3-5315-1B4B-A0D9-112471EB5837}" type="datetime1">
              <a:rPr lang="fr-FR" cap="all" smtClean="0"/>
              <a:pPr/>
              <a:t>31/01/2025</a:t>
            </a:fld>
            <a:endParaRPr lang="fr-FR" cap="all"/>
          </a:p>
        </p:txBody>
      </p:sp>
    </p:spTree>
    <p:extLst>
      <p:ext uri="{BB962C8B-B14F-4D97-AF65-F5344CB8AC3E}">
        <p14:creationId xmlns:p14="http://schemas.microsoft.com/office/powerpoint/2010/main" val="2109846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746125A-0265-A4A4-6859-A172B900587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3851" y="1033399"/>
            <a:ext cx="4076700" cy="3237867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b="1" dirty="0"/>
              <a:t>La couverture complémentaire santé s’applique aux agents dits « actifs » qui sont employés et rémunérés par l’employeur :</a:t>
            </a:r>
          </a:p>
          <a:p>
            <a:pPr marL="434975" indent="-342900">
              <a:buFont typeface="+mj-lt"/>
              <a:buAutoNum type="arabicPeriod"/>
            </a:pPr>
            <a:r>
              <a:rPr lang="fr-FR" dirty="0"/>
              <a:t>Fonctionnaires titulaires et stagiaires</a:t>
            </a:r>
          </a:p>
          <a:p>
            <a:pPr marL="434975" indent="-342900">
              <a:buFont typeface="+mj-lt"/>
              <a:buAutoNum type="arabicPeriod"/>
            </a:pPr>
            <a:r>
              <a:rPr lang="fr-FR" dirty="0"/>
              <a:t>Agents contractuels de droit public</a:t>
            </a:r>
          </a:p>
          <a:p>
            <a:pPr marL="434975" indent="-342900">
              <a:buFont typeface="+mj-lt"/>
              <a:buAutoNum type="arabicPeriod"/>
            </a:pPr>
            <a:r>
              <a:rPr lang="fr-FR" dirty="0"/>
              <a:t>Agents contractuels de droit privé en activité </a:t>
            </a:r>
          </a:p>
          <a:p>
            <a:r>
              <a:rPr lang="fr-FR" b="1" dirty="0"/>
              <a:t>À titre facultatif :</a:t>
            </a:r>
          </a:p>
          <a:p>
            <a:pPr marL="434975" indent="-342900">
              <a:buFont typeface="+mj-lt"/>
              <a:buAutoNum type="arabicPeriod"/>
            </a:pPr>
            <a:r>
              <a:rPr lang="fr-FR" b="0" dirty="0"/>
              <a:t>Agents retraités </a:t>
            </a:r>
          </a:p>
          <a:p>
            <a:pPr marL="434975" indent="-342900">
              <a:buFont typeface="+mj-lt"/>
              <a:buAutoNum type="arabicPeriod"/>
            </a:pPr>
            <a:r>
              <a:rPr lang="fr-FR" b="0" dirty="0"/>
              <a:t>Ayants-droits des populations éligibles</a:t>
            </a:r>
          </a:p>
          <a:p>
            <a:endParaRPr lang="fr-FR" b="1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D1A45A59-F8F5-F97A-7FD5-68A4468BD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284" y="555486"/>
            <a:ext cx="2786109" cy="399182"/>
          </a:xfrm>
        </p:spPr>
        <p:txBody>
          <a:bodyPr>
            <a:normAutofit/>
          </a:bodyPr>
          <a:lstStyle/>
          <a:p>
            <a:r>
              <a:rPr lang="fr-FR" dirty="0"/>
              <a:t>2. PRINCIPES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F41671-2627-C702-1A3B-504136AE90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Secrétariat général</a:t>
            </a:r>
          </a:p>
          <a:p>
            <a:r>
              <a:rPr lang="fr-FR" b="0"/>
              <a:t> Direction des ressources humaines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58E5E4D-5721-DC89-E091-01E12A7C46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01240971-D9D9-5E69-5444-152B3255EA0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F7325A3-5315-1B4B-A0D9-112471EB5837}" type="datetime1">
              <a:rPr lang="fr-FR" cap="all" smtClean="0"/>
              <a:pPr/>
              <a:t>31/01/2025</a:t>
            </a:fld>
            <a:endParaRPr lang="fr-FR" cap="all"/>
          </a:p>
        </p:txBody>
      </p:sp>
      <p:sp>
        <p:nvSpPr>
          <p:cNvPr id="7" name="Espace réservé du texte 1">
            <a:extLst>
              <a:ext uri="{FF2B5EF4-FFF2-40B4-BE49-F238E27FC236}">
                <a16:creationId xmlns:a16="http://schemas.microsoft.com/office/drawing/2014/main" id="{C52A1739-8271-F3BB-1FE1-9FCF9FEDE40B}"/>
              </a:ext>
            </a:extLst>
          </p:cNvPr>
          <p:cNvSpPr txBox="1">
            <a:spLocks/>
          </p:cNvSpPr>
          <p:nvPr/>
        </p:nvSpPr>
        <p:spPr bwMode="gray">
          <a:xfrm>
            <a:off x="5076825" y="1315706"/>
            <a:ext cx="3067372" cy="32378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92075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tabLst/>
              <a:defRPr sz="1400" b="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351450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53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1000" kern="1200" baseline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71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anose="020B0604020202020204" pitchFamily="34" charset="0"/>
              <a:buChar char="•"/>
              <a:defRPr sz="8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927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b="1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634DE28-59FC-CEC5-8A20-2B7AEBB3BF19}"/>
              </a:ext>
            </a:extLst>
          </p:cNvPr>
          <p:cNvSpPr txBox="1"/>
          <p:nvPr/>
        </p:nvSpPr>
        <p:spPr>
          <a:xfrm>
            <a:off x="4643278" y="1008523"/>
            <a:ext cx="4176871" cy="32378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fr-FR"/>
            </a:defPPr>
            <a:lvl1pPr marL="92075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tabLst/>
              <a:defRPr sz="1400" b="1">
                <a:latin typeface="Marianne" panose="02000000000000000000" pitchFamily="2" charset="0"/>
              </a:defRPr>
            </a:lvl1pPr>
            <a:lvl2pPr marL="351450" indent="-1714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defRPr sz="1200">
                <a:latin typeface="Marianne" panose="02000000000000000000" pitchFamily="2" charset="0"/>
              </a:defRPr>
            </a:lvl2pPr>
            <a:lvl3pPr marL="531450" indent="-17145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1000" baseline="0">
                <a:latin typeface="Marianne" panose="02000000000000000000" pitchFamily="2" charset="0"/>
              </a:defRPr>
            </a:lvl3pPr>
            <a:lvl4pPr marL="711450" indent="-17145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anose="020B0604020202020204" pitchFamily="34" charset="0"/>
              <a:buChar char="•"/>
              <a:defRPr sz="800">
                <a:latin typeface="Marianne" panose="02000000000000000000" pitchFamily="2" charset="0"/>
              </a:defRPr>
            </a:lvl4pPr>
            <a:lvl5pPr marL="927450" indent="-17145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700">
                <a:latin typeface="Marianne" panose="02000000000000000000" pitchFamily="2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indent="0">
              <a:spcBef>
                <a:spcPct val="20000"/>
              </a:spcBef>
              <a:buFont typeface="Arial" pitchFamily="34" charset="0"/>
              <a:buNone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fr-FR" dirty="0"/>
              <a:t>Les agents ont la qualité de bénéficiaires actifs (et sont donc soumis à l’obligation d’adhésion au dispositif) lorsqu‘ils se trouvent dans l’une des situations suivantes : </a:t>
            </a:r>
          </a:p>
          <a:p>
            <a:pPr marL="434975" indent="-342900">
              <a:buFont typeface="+mj-lt"/>
              <a:buAutoNum type="arabicPeriod"/>
            </a:pPr>
            <a:r>
              <a:rPr lang="fr-FR" b="0" dirty="0"/>
              <a:t>Congé parental</a:t>
            </a:r>
          </a:p>
          <a:p>
            <a:pPr marL="434975" indent="-342900">
              <a:buFont typeface="+mj-lt"/>
              <a:buAutoNum type="arabicPeriod"/>
            </a:pPr>
            <a:r>
              <a:rPr lang="fr-FR" b="0" dirty="0"/>
              <a:t>Disponibilité pour raison de santé, congé sans rémunération pour raison de santé ou congé sans salaire pour raison de santé, de maternité ou lié aux charges parentales</a:t>
            </a:r>
          </a:p>
          <a:p>
            <a:pPr marL="434975" indent="-342900">
              <a:buFont typeface="+mj-lt"/>
              <a:buAutoNum type="arabicPeriod"/>
            </a:pPr>
            <a:r>
              <a:rPr lang="fr-FR" b="0" dirty="0"/>
              <a:t>Congé de proche aidant, congé de présence parentale et congé de solidarité familiale</a:t>
            </a:r>
          </a:p>
          <a:p>
            <a:pPr marL="434975" indent="-342900">
              <a:buFont typeface="+mj-lt"/>
              <a:buAutoNum type="arabicPeriod"/>
            </a:pPr>
            <a:r>
              <a:rPr lang="fr-FR" b="0" dirty="0"/>
              <a:t>Congé de formation professionnelle.</a:t>
            </a:r>
          </a:p>
        </p:txBody>
      </p:sp>
      <p:sp>
        <p:nvSpPr>
          <p:cNvPr id="12" name="Espace réservé du texte 8">
            <a:extLst>
              <a:ext uri="{FF2B5EF4-FFF2-40B4-BE49-F238E27FC236}">
                <a16:creationId xmlns:a16="http://schemas.microsoft.com/office/drawing/2014/main" id="{8D63BBCF-5C54-A8D4-576B-F6F7F511DEB1}"/>
              </a:ext>
            </a:extLst>
          </p:cNvPr>
          <p:cNvSpPr txBox="1">
            <a:spLocks/>
          </p:cNvSpPr>
          <p:nvPr/>
        </p:nvSpPr>
        <p:spPr bwMode="gray">
          <a:xfrm>
            <a:off x="1219119" y="4259566"/>
            <a:ext cx="6705761" cy="25332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92075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tabLst/>
              <a:defRPr sz="1400" b="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351450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53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1000" kern="1200" baseline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71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anose="020B0604020202020204" pitchFamily="34" charset="0"/>
              <a:buChar char="•"/>
              <a:defRPr sz="8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927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>
                <a:solidFill>
                  <a:srgbClr val="FF0000"/>
                </a:solidFill>
              </a:rPr>
              <a:t>Sont exclus les agents relevant d’une autre convention collective (UCANSS) </a:t>
            </a:r>
          </a:p>
        </p:txBody>
      </p:sp>
    </p:spTree>
    <p:extLst>
      <p:ext uri="{BB962C8B-B14F-4D97-AF65-F5344CB8AC3E}">
        <p14:creationId xmlns:p14="http://schemas.microsoft.com/office/powerpoint/2010/main" val="40359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860345-B766-7C9B-9AEA-5C60DF291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473" y="600869"/>
            <a:ext cx="3441002" cy="409774"/>
          </a:xfrm>
        </p:spPr>
        <p:txBody>
          <a:bodyPr>
            <a:normAutofit/>
          </a:bodyPr>
          <a:lstStyle/>
          <a:p>
            <a:pPr defTabSz="914378"/>
            <a:r>
              <a:rPr lang="fr-FR" dirty="0">
                <a:ea typeface="+mn-ea"/>
                <a:cs typeface="+mn-cs"/>
              </a:rPr>
              <a:t>2. </a:t>
            </a:r>
            <a:r>
              <a:rPr lang="fr-FR" cap="all" dirty="0">
                <a:ea typeface="+mn-ea"/>
                <a:cs typeface="+mn-cs"/>
              </a:rPr>
              <a:t>Principes - </a:t>
            </a:r>
            <a:r>
              <a:rPr lang="fr-FR" dirty="0"/>
              <a:t>en santé </a:t>
            </a:r>
            <a:endParaRPr lang="fr-FR" dirty="0"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81F42E-008E-5033-F7BF-04A8E934DD1D}"/>
              </a:ext>
            </a:extLst>
          </p:cNvPr>
          <p:cNvSpPr/>
          <p:nvPr/>
        </p:nvSpPr>
        <p:spPr>
          <a:xfrm>
            <a:off x="566642" y="1010643"/>
            <a:ext cx="4533374" cy="3754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>
            <a:defPPr>
              <a:defRPr lang="fr-F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defTabSz="914400"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fr-FR" sz="1400" b="1" dirty="0">
                <a:latin typeface="Marianne" panose="02000000000000000000" pitchFamily="2" charset="0"/>
              </a:rPr>
              <a:t>Mécanisme de cotisation :</a:t>
            </a:r>
          </a:p>
          <a:p>
            <a:pPr marL="342900" lvl="1" indent="-171450" defTabSz="914400"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latin typeface="Marianne" panose="02000000000000000000" pitchFamily="2" charset="0"/>
              </a:rPr>
              <a:t>Cotisation d’équilibre</a:t>
            </a:r>
          </a:p>
          <a:p>
            <a:pPr marL="514350" lvl="2" indent="-171450" defTabSz="914400"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latin typeface="Marianne" panose="02000000000000000000" pitchFamily="2" charset="0"/>
              </a:rPr>
              <a:t>Part employeur  : 50%</a:t>
            </a:r>
          </a:p>
          <a:p>
            <a:pPr marL="514350" lvl="2" indent="-171450" defTabSz="914400"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latin typeface="Marianne" panose="02000000000000000000" pitchFamily="2" charset="0"/>
              </a:rPr>
              <a:t>Part agent dont 20% forfaitaire</a:t>
            </a:r>
          </a:p>
          <a:p>
            <a:pPr marL="514350" lvl="2" indent="-171450" defTabSz="914400"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latin typeface="Marianne" panose="02000000000000000000" pitchFamily="2" charset="0"/>
              </a:rPr>
              <a:t>Part agent solidaire assise sur la base CSG-CRDS</a:t>
            </a:r>
          </a:p>
          <a:p>
            <a:pPr marL="342900" lvl="1" indent="-171450" defTabSz="914400"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latin typeface="Marianne" panose="02000000000000000000" pitchFamily="2" charset="0"/>
              </a:rPr>
              <a:t>Cotisations additionnelles finançant les fonds d'aide aux retraités et d'accompagnement social</a:t>
            </a:r>
          </a:p>
          <a:p>
            <a:pPr marL="342900" lvl="1" indent="-171450" defTabSz="914400"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latin typeface="Marianne" panose="02000000000000000000" pitchFamily="2" charset="0"/>
              </a:rPr>
              <a:t>La part de l'agent sera précomptée sur son salaire. </a:t>
            </a:r>
          </a:p>
          <a:p>
            <a:pPr marL="171450" lvl="1" defTabSz="914400">
              <a:spcAft>
                <a:spcPts val="500"/>
              </a:spcAft>
              <a:defRPr/>
            </a:pPr>
            <a:r>
              <a:rPr lang="fr-FR" sz="1200" dirty="0">
                <a:latin typeface="Marianne" panose="02000000000000000000" pitchFamily="2" charset="0"/>
              </a:rPr>
              <a:t>Cotisation du conjoint: plafonné à 110%</a:t>
            </a:r>
          </a:p>
          <a:p>
            <a:pPr marL="171450" lvl="1" defTabSz="914400">
              <a:spcAft>
                <a:spcPts val="500"/>
              </a:spcAft>
              <a:defRPr/>
            </a:pPr>
            <a:r>
              <a:rPr lang="fr-FR" sz="1200" dirty="0">
                <a:latin typeface="Marianne" panose="02000000000000000000" pitchFamily="2" charset="0"/>
              </a:rPr>
              <a:t>Cotisation des enfants de moins de 21 ans : 50% de la cotisation totale</a:t>
            </a:r>
          </a:p>
          <a:p>
            <a:pPr marL="171450" lvl="1" defTabSz="914400">
              <a:spcAft>
                <a:spcPts val="500"/>
              </a:spcAft>
              <a:defRPr/>
            </a:pPr>
            <a:r>
              <a:rPr lang="fr-FR" sz="1200" dirty="0">
                <a:latin typeface="Marianne" panose="02000000000000000000" pitchFamily="2" charset="0"/>
              </a:rPr>
              <a:t>Cotisation à partir du 3ème enfant : aucune cotisation</a:t>
            </a:r>
            <a:br>
              <a:rPr lang="fr-FR" sz="1200" dirty="0">
                <a:latin typeface="Marianne" panose="02000000000000000000" pitchFamily="2" charset="0"/>
              </a:rPr>
            </a:br>
            <a:endParaRPr lang="fr-FR" sz="1200" dirty="0">
              <a:latin typeface="Marianne" panose="02000000000000000000" pitchFamily="2" charset="0"/>
            </a:endParaRPr>
          </a:p>
          <a:p>
            <a:pPr marL="171450" indent="-171450" defTabSz="914400"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fr-FR" sz="1400" b="1" dirty="0">
                <a:latin typeface="Marianne" panose="02000000000000000000" pitchFamily="2" charset="0"/>
              </a:rPr>
              <a:t>Pour les options : versement de 5 € maximum par l’employeur</a:t>
            </a:r>
          </a:p>
          <a:p>
            <a:pPr marL="571486" lvl="1" indent="-228594" defTabSz="914400">
              <a:spcAft>
                <a:spcPts val="500"/>
              </a:spcAft>
              <a:buFont typeface="+mj-lt"/>
              <a:buAutoNum type="arabicPeriod"/>
            </a:pPr>
            <a:endParaRPr lang="fr-FR" sz="1400" b="1" dirty="0">
              <a:latin typeface="Marianne" panose="02000000000000000000" pitchFamily="2" charset="0"/>
            </a:endParaRPr>
          </a:p>
          <a:p>
            <a:pPr marL="571486" lvl="1" indent="-228594">
              <a:buFont typeface="+mj-lt"/>
              <a:buAutoNum type="arabicPeriod"/>
            </a:pPr>
            <a:endParaRPr lang="fr-FR" sz="1000" dirty="0"/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id="{730263B2-5BEF-9705-BBBF-A86B49568458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78082579"/>
              </p:ext>
            </p:extLst>
          </p:nvPr>
        </p:nvGraphicFramePr>
        <p:xfrm>
          <a:off x="6351587" y="1159670"/>
          <a:ext cx="1243013" cy="298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028732" imgH="2468880" progId="Excel.Sheet.12">
                  <p:embed/>
                </p:oleObj>
              </mc:Choice>
              <mc:Fallback>
                <p:oleObj name="Worksheet" r:id="rId2" imgW="1028732" imgH="2468880" progId="Excel.Sheet.12">
                  <p:embed/>
                  <p:pic>
                    <p:nvPicPr>
                      <p:cNvPr id="8" name="Espace réservé du contenu 7">
                        <a:extLst>
                          <a:ext uri="{FF2B5EF4-FFF2-40B4-BE49-F238E27FC236}">
                            <a16:creationId xmlns:a16="http://schemas.microsoft.com/office/drawing/2014/main" id="{730263B2-5BEF-9705-BBBF-A86B4956845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351587" y="1159670"/>
                        <a:ext cx="1243013" cy="2982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0053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F82F1B-5283-1FBA-AE08-74B949968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2" y="498009"/>
            <a:ext cx="6153129" cy="539991"/>
          </a:xfrm>
        </p:spPr>
        <p:txBody>
          <a:bodyPr anchor="ctr">
            <a:normAutofit/>
          </a:bodyPr>
          <a:lstStyle>
            <a:defPPr>
              <a:defRPr lang="fr-F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cap="all" dirty="0">
                <a:solidFill>
                  <a:srgbClr val="272572"/>
                </a:solidFill>
                <a:latin typeface="Marianne" panose="02000000000000000000" pitchFamily="2" charset="0"/>
              </a:rPr>
              <a:t>2. PRINCIPES – </a:t>
            </a:r>
            <a:r>
              <a:rPr lang="fr-FR" sz="2000" dirty="0">
                <a:solidFill>
                  <a:srgbClr val="272572"/>
                </a:solidFill>
                <a:latin typeface="Marianne" panose="02000000000000000000" pitchFamily="2" charset="0"/>
              </a:rPr>
              <a:t>en prévoyance</a:t>
            </a:r>
            <a:endParaRPr lang="fr-FR" sz="2000" cap="all" dirty="0">
              <a:solidFill>
                <a:srgbClr val="272572"/>
              </a:solidFill>
              <a:latin typeface="Marianne" panose="02000000000000000000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D989E7-9E4B-FEA0-7A02-445BFC44EECE}"/>
              </a:ext>
            </a:extLst>
          </p:cNvPr>
          <p:cNvSpPr/>
          <p:nvPr/>
        </p:nvSpPr>
        <p:spPr>
          <a:xfrm>
            <a:off x="323852" y="1131135"/>
            <a:ext cx="3815380" cy="3663809"/>
          </a:xfrm>
          <a:prstGeom prst="rect">
            <a:avLst/>
          </a:prstGeom>
          <a:noFill/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>
            <a:defPPr>
              <a:defRPr lang="fr-F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latin typeface="Marianne" panose="02000000000000000000" pitchFamily="2" charset="0"/>
              </a:rPr>
              <a:t>Déclinaison du décret n°2022-633 du 22 février 2022  </a:t>
            </a:r>
          </a:p>
          <a:p>
            <a:endParaRPr lang="fr-FR" sz="1400" dirty="0">
              <a:latin typeface="Marianne" panose="02000000000000000000" pitchFamily="2" charset="0"/>
            </a:endParaRPr>
          </a:p>
          <a:p>
            <a:r>
              <a:rPr lang="fr-FR" sz="1400" dirty="0">
                <a:latin typeface="Marianne" panose="02000000000000000000" pitchFamily="2" charset="0"/>
              </a:rPr>
              <a:t>Le contrat collectif couvre :</a:t>
            </a:r>
          </a:p>
          <a:p>
            <a:endParaRPr lang="fr-FR" sz="1400" dirty="0">
              <a:latin typeface="Marianne" panose="02000000000000000000" pitchFamily="2" charset="0"/>
            </a:endParaRPr>
          </a:p>
          <a:p>
            <a:pPr marL="434975" lvl="1" indent="-342900" defTabSz="914400">
              <a:spcAft>
                <a:spcPts val="500"/>
              </a:spcAft>
              <a:buFont typeface="+mj-lt"/>
              <a:buAutoNum type="arabicPeriod"/>
            </a:pPr>
            <a:r>
              <a:rPr lang="fr-FR" sz="1400" dirty="0">
                <a:latin typeface="Marianne" panose="02000000000000000000" pitchFamily="2" charset="0"/>
              </a:rPr>
              <a:t>Le congé longue maladie et le congé de grave maladie</a:t>
            </a:r>
          </a:p>
          <a:p>
            <a:pPr marL="434975" lvl="1" indent="-342900" defTabSz="914400">
              <a:spcAft>
                <a:spcPts val="500"/>
              </a:spcAft>
              <a:buFont typeface="+mj-lt"/>
              <a:buAutoNum type="arabicPeriod"/>
            </a:pPr>
            <a:r>
              <a:rPr lang="fr-FR" sz="1400" dirty="0">
                <a:latin typeface="Marianne" panose="02000000000000000000" pitchFamily="2" charset="0"/>
              </a:rPr>
              <a:t>L’invalidité d’origine non professionnelle</a:t>
            </a:r>
          </a:p>
          <a:p>
            <a:pPr marL="434975" lvl="1" indent="-342900" defTabSz="914400">
              <a:spcAft>
                <a:spcPts val="500"/>
              </a:spcAft>
              <a:buFont typeface="+mj-lt"/>
              <a:buAutoNum type="arabicPeriod"/>
            </a:pPr>
            <a:r>
              <a:rPr lang="fr-FR" sz="1400" dirty="0">
                <a:latin typeface="Marianne" panose="02000000000000000000" pitchFamily="2" charset="0"/>
              </a:rPr>
              <a:t>Le décès</a:t>
            </a:r>
          </a:p>
          <a:p>
            <a:endParaRPr lang="fr-FR" sz="1200" b="1" u="sng" dirty="0"/>
          </a:p>
          <a:p>
            <a:r>
              <a:rPr lang="fr-FR" sz="1200" b="1" u="sng" dirty="0">
                <a:latin typeface="Marianne" panose="02000000000000000000" pitchFamily="2" charset="0"/>
              </a:rPr>
              <a:t>Adhésion facultative </a:t>
            </a:r>
            <a:endParaRPr lang="fr-FR" sz="1800" b="1" u="sng" dirty="0">
              <a:latin typeface="Marianne" panose="02000000000000000000" pitchFamily="2" charset="0"/>
            </a:endParaRPr>
          </a:p>
          <a:p>
            <a:pPr defTabSz="685800">
              <a:lnSpc>
                <a:spcPct val="120000"/>
              </a:lnSpc>
              <a:spcBef>
                <a:spcPts val="750"/>
              </a:spcBef>
              <a:defRPr/>
            </a:pPr>
            <a:endParaRPr lang="fr-FR" sz="825" dirty="0">
              <a:solidFill>
                <a:srgbClr val="000000"/>
              </a:solidFill>
              <a:latin typeface="Neue Haas Grotesk Text Pro"/>
            </a:endParaRPr>
          </a:p>
          <a:p>
            <a:pPr marL="571486" lvl="1" indent="-228594">
              <a:buFont typeface="+mj-lt"/>
              <a:buAutoNum type="arabicPeriod"/>
            </a:pPr>
            <a:endParaRPr lang="fr-FR" sz="1000" dirty="0"/>
          </a:p>
          <a:p>
            <a:pPr marL="571486" lvl="1" indent="-228594">
              <a:buFont typeface="+mj-lt"/>
              <a:buAutoNum type="arabicPeriod"/>
            </a:pPr>
            <a:endParaRPr lang="fr-FR" sz="10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5FF1825-5AC5-31FD-56BF-5210AFE2416E}"/>
              </a:ext>
            </a:extLst>
          </p:cNvPr>
          <p:cNvSpPr/>
          <p:nvPr/>
        </p:nvSpPr>
        <p:spPr>
          <a:xfrm>
            <a:off x="4887013" y="1131135"/>
            <a:ext cx="3650672" cy="3663809"/>
          </a:xfrm>
          <a:prstGeom prst="rect">
            <a:avLst/>
          </a:prstGeom>
          <a:noFill/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>
            <a:defPPr>
              <a:defRPr lang="fr-F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u="sng" dirty="0">
                <a:latin typeface="Marianne" panose="02000000000000000000" pitchFamily="2" charset="0"/>
              </a:rPr>
              <a:t>Agents concernés :</a:t>
            </a:r>
          </a:p>
          <a:p>
            <a:endParaRPr lang="fr-FR" sz="1400" dirty="0">
              <a:latin typeface="Marianne" panose="02000000000000000000" pitchFamily="2" charset="0"/>
            </a:endParaRPr>
          </a:p>
          <a:p>
            <a:pPr marL="434975" lvl="1" indent="-342900" defTabSz="914400">
              <a:spcAft>
                <a:spcPts val="500"/>
              </a:spcAft>
              <a:buFont typeface="+mj-lt"/>
              <a:buAutoNum type="arabicPeriod"/>
            </a:pPr>
            <a:r>
              <a:rPr lang="fr-FR" sz="1400" dirty="0">
                <a:latin typeface="Marianne" panose="02000000000000000000" pitchFamily="2" charset="0"/>
              </a:rPr>
              <a:t>Les fonctionnaires</a:t>
            </a:r>
          </a:p>
          <a:p>
            <a:pPr marL="434975" lvl="1" indent="-342900" defTabSz="914400">
              <a:spcAft>
                <a:spcPts val="500"/>
              </a:spcAft>
              <a:buFont typeface="+mj-lt"/>
              <a:buAutoNum type="arabicPeriod"/>
            </a:pPr>
            <a:r>
              <a:rPr lang="fr-FR" sz="1400" dirty="0">
                <a:latin typeface="Marianne" panose="02000000000000000000" pitchFamily="2" charset="0"/>
              </a:rPr>
              <a:t>Les agents contractuels de droit public</a:t>
            </a:r>
          </a:p>
          <a:p>
            <a:pPr marL="434975" lvl="1" indent="-342900" defTabSz="914400">
              <a:spcAft>
                <a:spcPts val="500"/>
              </a:spcAft>
              <a:buFont typeface="+mj-lt"/>
              <a:buAutoNum type="arabicPeriod"/>
            </a:pPr>
            <a:r>
              <a:rPr lang="fr-FR" sz="1400" dirty="0">
                <a:latin typeface="Marianne" panose="02000000000000000000" pitchFamily="2" charset="0"/>
              </a:rPr>
              <a:t>Les agents contractuels de droit privé non couverts par un contrat collectif à adhésion obligatoire</a:t>
            </a:r>
          </a:p>
          <a:p>
            <a:endParaRPr lang="fr-FR" sz="1200" dirty="0"/>
          </a:p>
          <a:p>
            <a:r>
              <a:rPr lang="fr-FR" sz="1200" dirty="0">
                <a:latin typeface="Marianne" panose="02000000000000000000" pitchFamily="2" charset="0"/>
              </a:rPr>
              <a:t>Non concernés par le périmètre: retraités, ayants droits.</a:t>
            </a:r>
          </a:p>
          <a:p>
            <a:pPr marL="571486" lvl="1" indent="-228594">
              <a:buFont typeface="+mj-lt"/>
              <a:buAutoNum type="arabicPeriod"/>
            </a:pP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2170154163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presentation ppt_SG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7815C1A4-E121-414B-8B33-1583CC51A669}" vid="{12AC0E60-37D9-4307-9B8E-517DAA95C7E1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Url xmlns="http://schemas.microsoft.com/sharepoint/v3" xsi:nil="true"/>
    <Nature_x0020_du_x0020_Document xmlns="c6361dad-9f10-4870-a749-8a04a819d195">DOCS ADMIN</Nature_x0020_du_x0020_Document>
    <_x0069_s48 xmlns="54ef088e-166f-42b2-abe1-1733af68d51f" xsi:nil="true"/>
    <ShowRepairView xmlns="http://schemas.microsoft.com/sharepoint/v3" xsi:nil="true"/>
    <d7f1 xmlns="54ef088e-166f-42b2-abe1-1733af68d51f" xsi:nil="true"/>
    <ShowCombineView xmlns="http://schemas.microsoft.com/sharepoint/v3" xsi:nil="true"/>
    <xd_ProgID xmlns="http://schemas.microsoft.com/sharepoint/v3" xsi:nil="true"/>
    <Salle xmlns="c6361dad-9f10-4870-a749-8a04a819d195">S1-71</Salle>
    <N_x00b0__x0020_Point_x0020_O.D.J. xmlns="c6361dad-9f10-4870-a749-8a04a819d195">07</N_x00b0__x0020_Point_x0020_O.D.J.>
    <Date_x0020_de_x0020_la_x0020_séance xmlns="c6361dad-9f10-4870-a749-8a04a819d195">2025-02-04T09:00:00+00:00</Date_x0020_de_x0020_la_x0020_séance>
    <icvm xmlns="54ef088e-166f-42b2-abe1-1733af68d51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ormulaire" ma:contentTypeID="0x01010100CAD13183C1CE5340BBFF46788E156426" ma:contentTypeVersion="15" ma:contentTypeDescription="Remplit ce formulaire." ma:contentTypeScope="" ma:versionID="fa49bb61eb53cc45032a8579f7e6d169">
  <xsd:schema xmlns:xsd="http://www.w3.org/2001/XMLSchema" xmlns:xs="http://www.w3.org/2001/XMLSchema" xmlns:p="http://schemas.microsoft.com/office/2006/metadata/properties" xmlns:ns1="http://schemas.microsoft.com/sharepoint/v3" xmlns:ns2="c6361dad-9f10-4870-a749-8a04a819d195" xmlns:ns3="54ef088e-166f-42b2-abe1-1733af68d51f" targetNamespace="http://schemas.microsoft.com/office/2006/metadata/properties" ma:root="true" ma:fieldsID="021d9947bccc58b9a01451c5847f957f" ns1:_="" ns2:_="" ns3:_="">
    <xsd:import namespace="http://schemas.microsoft.com/sharepoint/v3"/>
    <xsd:import namespace="c6361dad-9f10-4870-a749-8a04a819d195"/>
    <xsd:import namespace="54ef088e-166f-42b2-abe1-1733af68d51f"/>
    <xsd:element name="properties">
      <xsd:complexType>
        <xsd:sequence>
          <xsd:element name="documentManagement">
            <xsd:complexType>
              <xsd:all>
                <xsd:element ref="ns1:ShowCombineView" minOccurs="0"/>
                <xsd:element ref="ns1:ShowRepairView" minOccurs="0"/>
                <xsd:element ref="ns1:TemplateUrl" minOccurs="0"/>
                <xsd:element ref="ns1:xd_ProgID" minOccurs="0"/>
                <xsd:element ref="ns2:Date_x0020_de_x0020_la_x0020_séance"/>
                <xsd:element ref="ns2:Salle"/>
                <xsd:element ref="ns2:N_x00b0__x0020_Point_x0020_O.D.J." minOccurs="0"/>
                <xsd:element ref="ns2:Nature_x0020_du_x0020_Document" minOccurs="0"/>
                <xsd:element ref="ns3:_x0069_s48" minOccurs="0"/>
                <xsd:element ref="ns3:d7f1" minOccurs="0"/>
                <xsd:element ref="ns3:icvm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ShowCombineView" ma:index="8" nillable="true" ma:displayName="Afficher le mode Combinaison" ma:hidden="true" ma:internalName="ShowCombineView">
      <xsd:simpleType>
        <xsd:restriction base="dms:Text"/>
      </xsd:simpleType>
    </xsd:element>
    <xsd:element name="ShowRepairView" ma:index="10" nillable="true" ma:displayName="Afficher le mode Réparation" ma:hidden="true" ma:internalName="ShowRepairView">
      <xsd:simpleType>
        <xsd:restriction base="dms:Text"/>
      </xsd:simpleType>
    </xsd:element>
    <xsd:element name="TemplateUrl" ma:index="11" nillable="true" ma:displayName="Lien du modèle" ma:hidden="true" ma:internalName="TemplateUrl">
      <xsd:simpleType>
        <xsd:restriction base="dms:Text"/>
      </xsd:simpleType>
    </xsd:element>
    <xsd:element name="xd_ProgID" ma:index="12" nillable="true" ma:displayName="Lien du fichier HTML" ma:hidden="true" ma:internalName="xd_ProgID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361dad-9f10-4870-a749-8a04a819d195" elementFormDefault="qualified">
    <xsd:import namespace="http://schemas.microsoft.com/office/2006/documentManagement/types"/>
    <xsd:import namespace="http://schemas.microsoft.com/office/infopath/2007/PartnerControls"/>
    <xsd:element name="Date_x0020_de_x0020_la_x0020_séance" ma:index="13" ma:displayName="Date de la séance" ma:description="Cette colonne affiche les dates des séances du CHSCT" ma:format="DateTime" ma:internalName="Date_x0020_de_x0020_la_x0020_s_x00e9_ance">
      <xsd:simpleType>
        <xsd:restriction base="dms:DateTime"/>
      </xsd:simpleType>
    </xsd:element>
    <xsd:element name="Salle" ma:index="14" ma:displayName="Salle" ma:internalName="Salle">
      <xsd:simpleType>
        <xsd:restriction base="dms:Text">
          <xsd:maxLength value="255"/>
        </xsd:restriction>
      </xsd:simpleType>
    </xsd:element>
    <xsd:element name="N_x00b0__x0020_Point_x0020_O.D.J." ma:index="15" nillable="true" ma:displayName="N° Point O.D.J." ma:default="49" ma:format="Dropdown" ma:internalName="N_x00B0__x0020_Point_x0020_O_x002e_D_x002e_J_x002e_">
      <xsd:simpleType>
        <xsd:restriction base="dms:Choice">
          <xsd:enumeration value="00"/>
          <xsd:enumeration value="01"/>
          <xsd:enumeration value="02"/>
          <xsd:enumeration value="03"/>
          <xsd:enumeration value="04"/>
          <xsd:enumeration value="05"/>
          <xsd:enumeration value="06"/>
          <xsd:enumeration value="07"/>
          <xsd:enumeration value="08"/>
          <xsd:enumeration value="09"/>
          <xsd:enumeration value="10"/>
          <xsd:enumeration value="11"/>
          <xsd:enumeration value="12"/>
          <xsd:enumeration value="13"/>
          <xsd:enumeration value="14"/>
          <xsd:enumeration value="15"/>
          <xsd:enumeration value="16"/>
          <xsd:enumeration value="17"/>
          <xsd:enumeration value="18"/>
          <xsd:enumeration value="19"/>
          <xsd:enumeration value="20"/>
          <xsd:enumeration value="21"/>
          <xsd:enumeration value="22"/>
          <xsd:enumeration value="23"/>
          <xsd:enumeration value="24"/>
          <xsd:enumeration value="25"/>
          <xsd:enumeration value="26"/>
          <xsd:enumeration value="27"/>
          <xsd:enumeration value="28"/>
          <xsd:enumeration value="29"/>
          <xsd:enumeration value="30"/>
          <xsd:enumeration value="31"/>
          <xsd:enumeration value="32"/>
          <xsd:enumeration value="33"/>
          <xsd:enumeration value="34"/>
          <xsd:enumeration value="35"/>
          <xsd:enumeration value="36"/>
          <xsd:enumeration value="37"/>
          <xsd:enumeration value="38"/>
          <xsd:enumeration value="39"/>
          <xsd:enumeration value="40"/>
          <xsd:enumeration value="41"/>
          <xsd:enumeration value="42"/>
          <xsd:enumeration value="43"/>
          <xsd:enumeration value="44"/>
          <xsd:enumeration value="45"/>
          <xsd:enumeration value="46"/>
          <xsd:enumeration value="47"/>
          <xsd:enumeration value="48"/>
          <xsd:enumeration value="49"/>
          <xsd:enumeration value="50"/>
          <xsd:enumeration value="51"/>
          <xsd:enumeration value="52"/>
          <xsd:enumeration value="53"/>
          <xsd:enumeration value="54"/>
          <xsd:enumeration value="55"/>
          <xsd:enumeration value="56"/>
          <xsd:enumeration value="57"/>
          <xsd:enumeration value="58"/>
          <xsd:enumeration value="59"/>
          <xsd:enumeration value="60"/>
          <xsd:enumeration value="61"/>
          <xsd:enumeration value="62"/>
          <xsd:enumeration value="63"/>
          <xsd:enumeration value="64"/>
          <xsd:enumeration value="65"/>
          <xsd:enumeration value="66"/>
          <xsd:enumeration value="67"/>
          <xsd:enumeration value="68"/>
          <xsd:enumeration value="69"/>
          <xsd:enumeration value="70"/>
          <xsd:enumeration value="71"/>
          <xsd:enumeration value="72"/>
          <xsd:enumeration value="73"/>
          <xsd:enumeration value="74"/>
          <xsd:enumeration value="75"/>
          <xsd:enumeration value="76"/>
          <xsd:enumeration value="77"/>
          <xsd:enumeration value="78"/>
          <xsd:enumeration value="79"/>
          <xsd:enumeration value="80"/>
          <xsd:enumeration value="81"/>
          <xsd:enumeration value="82"/>
          <xsd:enumeration value="83"/>
          <xsd:enumeration value="84"/>
          <xsd:enumeration value="85"/>
          <xsd:enumeration value="86"/>
          <xsd:enumeration value="87"/>
          <xsd:enumeration value="88"/>
          <xsd:enumeration value="89"/>
          <xsd:enumeration value="90"/>
          <xsd:enumeration value="91"/>
          <xsd:enumeration value="92"/>
          <xsd:enumeration value="93"/>
          <xsd:enumeration value="94"/>
          <xsd:enumeration value="95"/>
          <xsd:enumeration value="96"/>
          <xsd:enumeration value="97"/>
          <xsd:enumeration value="98"/>
          <xsd:enumeration value="99"/>
        </xsd:restriction>
      </xsd:simpleType>
    </xsd:element>
    <xsd:element name="Nature_x0020_du_x0020_Document" ma:index="16" nillable="true" ma:displayName="Nature du Document" ma:default="DOCS ADMIN" ma:format="Dropdown" ma:internalName="Nature_x0020_du_x0020_Document">
      <xsd:simpleType>
        <xsd:restriction base="dms:Choice">
          <xsd:enumeration value="DOCS ADMIN"/>
          <xsd:enumeration value="DOCS O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ef088e-166f-42b2-abe1-1733af68d51f" elementFormDefault="qualified">
    <xsd:import namespace="http://schemas.microsoft.com/office/2006/documentManagement/types"/>
    <xsd:import namespace="http://schemas.microsoft.com/office/infopath/2007/PartnerControls"/>
    <xsd:element name="_x0069_s48" ma:index="17" nillable="true" ma:displayName="Date et heure" ma:internalName="_x0069_s48">
      <xsd:simpleType>
        <xsd:restriction base="dms:DateTime"/>
      </xsd:simpleType>
    </xsd:element>
    <xsd:element name="d7f1" ma:index="18" nillable="true" ma:displayName="Salle" ma:internalName="d7f1">
      <xsd:simpleType>
        <xsd:restriction base="dms:Text"/>
      </xsd:simpleType>
    </xsd:element>
    <xsd:element name="icvm" ma:index="19" nillable="true" ma:displayName="Texte" ma:internalName="icvm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7F37E0-4007-4545-8617-837ECDF2AE81}">
  <ds:schemaRefs>
    <ds:schemaRef ds:uri="8267dbbb-dfaa-4ca6-b9e9-d2d437a019a3"/>
    <ds:schemaRef ds:uri="98fdccc6-25ee-4131-9277-858a8905402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sharepoint/v3"/>
    <ds:schemaRef ds:uri="c6361dad-9f10-4870-a749-8a04a819d195"/>
    <ds:schemaRef ds:uri="54ef088e-166f-42b2-abe1-1733af68d51f"/>
  </ds:schemaRefs>
</ds:datastoreItem>
</file>

<file path=customXml/itemProps2.xml><?xml version="1.0" encoding="utf-8"?>
<ds:datastoreItem xmlns:ds="http://schemas.openxmlformats.org/officeDocument/2006/customXml" ds:itemID="{96780C05-DF9F-4537-BB2F-BBD9DE43B2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F6BCE4-EE37-4354-9C28-0F56546738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6361dad-9f10-4870-a749-8a04a819d195"/>
    <ds:schemaRef ds:uri="54ef088e-166f-42b2-abe1-1733af68d5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791</Words>
  <Application>Microsoft Office PowerPoint</Application>
  <PresentationFormat>Affichage à l'écran (16:9)</PresentationFormat>
  <Paragraphs>150</Paragraphs>
  <Slides>10</Slides>
  <Notes>2</Notes>
  <HiddenSlides>0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Arial</vt:lpstr>
      <vt:lpstr>Calibri</vt:lpstr>
      <vt:lpstr>Marianne</vt:lpstr>
      <vt:lpstr>Neue Haas Grotesk Text Pro</vt:lpstr>
      <vt:lpstr>Times New Roman</vt:lpstr>
      <vt:lpstr>Wingdings</vt:lpstr>
      <vt:lpstr>Template_presentation ppt_SG</vt:lpstr>
      <vt:lpstr>Worksheet</vt:lpstr>
      <vt:lpstr>Présentation PowerPoint</vt:lpstr>
      <vt:lpstr>Sommaire</vt:lpstr>
      <vt:lpstr>1. CALENDRIER : évolution du dispositif - en santé</vt:lpstr>
      <vt:lpstr>1. CALENDRIER : évolution du dispositif – en prévoyance</vt:lpstr>
      <vt:lpstr>1. CALENDRIER MACRO</vt:lpstr>
      <vt:lpstr>1. CALENDRIER </vt:lpstr>
      <vt:lpstr>2. PRINCIPES</vt:lpstr>
      <vt:lpstr>2. Principes - en santé </vt:lpstr>
      <vt:lpstr>2. PRINCIPES – en prévoyance</vt:lpstr>
      <vt:lpstr>2. PRINCIPES – en prévoyance</vt:lpstr>
    </vt:vector>
  </TitlesOfParts>
  <Manager>Client</Manager>
  <Company>Ministeres Sociaux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DJIDER, Nacer-Eddine (DRH)</dc:creator>
  <cp:lastModifiedBy>JANNES, Henri (SYNDICATS/CFDT)</cp:lastModifiedBy>
  <cp:revision>6</cp:revision>
  <cp:lastPrinted>2024-09-24T13:14:17Z</cp:lastPrinted>
  <dcterms:created xsi:type="dcterms:W3CDTF">2023-12-15T16:54:27Z</dcterms:created>
  <dcterms:modified xsi:type="dcterms:W3CDTF">2025-01-31T09:08:50Z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0x01010100CAD13183C1CE5340BBFF46788E156426</vt:lpwstr>
  </property>
</Properties>
</file>